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5" r:id="rId10"/>
    <p:sldId id="266" r:id="rId11"/>
    <p:sldId id="267" r:id="rId12"/>
    <p:sldId id="268" r:id="rId13"/>
    <p:sldId id="269" r:id="rId14"/>
    <p:sldId id="32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7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oleObject" Target="../embeddings/oleObject5.bin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7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76.png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70.wmf"/><Relationship Id="rId4" Type="http://schemas.openxmlformats.org/officeDocument/2006/relationships/image" Target="../media/image7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7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28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file:///C:\Users\Administrator\AppData\Local\Temp\wps\INetCache\631607415bdcda7479c5065163694a1c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file:///C:\Users\Administrator\AppData\Local\Temp\wps\INetCache\c76674a3a9b95cc8d23ec4ff6edf716e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深度学习基础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6020" y="962025"/>
            <a:ext cx="1781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94410" y="3139440"/>
                <a:ext cx="11197590" cy="922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/>
                  <a:t>把𝑥 ∈ 𝑅的输入“压缩”到𝑥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</m:oMath>
                </a14:m>
                <a:r>
                  <a:rPr lang="zh-CN" altLang="en-US"/>
                  <a:t> [0,1]区间</a:t>
                </a:r>
              </a:p>
              <a:p>
                <a:pPr fontAlgn="auto">
                  <a:lnSpc>
                    <a:spcPct val="150000"/>
                  </a:lnSpc>
                </a:pPr>
                <a:r>
                  <a:rPr lang="zh-CN" altLang="en-US"/>
                  <a:t>概率分布 [0,1]区间的输出和</a:t>
                </a:r>
                <a:r>
                  <a:rPr lang="zh-CN" altLang="en-US" b="1"/>
                  <a:t>概率</a:t>
                </a:r>
                <a:r>
                  <a:rPr lang="zh-CN" altLang="en-US"/>
                  <a:t>的分布范围契合，可以通过 Sigmoid 函数将输出转译为概率输出。</a:t>
                </a:r>
                <a:endParaRPr lang="en-US" altLang="zh-CN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" y="3139440"/>
                <a:ext cx="11197590" cy="9220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994410" y="4293870"/>
            <a:ext cx="105048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Sigmoid 函数</a:t>
            </a:r>
            <a:r>
              <a:rPr lang="zh-CN" altLang="en-US" b="1"/>
              <a:t>连续可导</a:t>
            </a:r>
            <a:r>
              <a:rPr lang="zh-CN" altLang="en-US"/>
              <a:t>，相对于阶跃函数，可以直接利用梯度下降算法优化网络参数，应用的非常广泛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534" b="2277"/>
          <a:stretch>
            <a:fillRect/>
          </a:stretch>
        </p:blipFill>
        <p:spPr>
          <a:xfrm>
            <a:off x="2680970" y="868680"/>
            <a:ext cx="1594485" cy="708660"/>
          </a:xfrm>
          <a:prstGeom prst="rect">
            <a:avLst/>
          </a:prstGeom>
        </p:spPr>
      </p:pic>
      <p:pic>
        <p:nvPicPr>
          <p:cNvPr id="7" name="图片 6" descr="201810312144544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430" y="685800"/>
            <a:ext cx="2971800" cy="2221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71205" y="1612265"/>
            <a:ext cx="201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导数值：</a:t>
            </a:r>
            <a:r>
              <a:rPr lang="en-US" altLang="zh-CN"/>
              <a:t>(0,0.25]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2260" y="164465"/>
            <a:ext cx="195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激活函数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94410" y="5019675"/>
            <a:ext cx="10004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Sigmoid 函数在输入值较大或较小时容易出现梯度值接近于 0 的现象，</a:t>
            </a:r>
            <a:endParaRPr lang="zh-CN" altLang="en-US"/>
          </a:p>
          <a:p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称为</a:t>
            </a:r>
            <a:r>
              <a:rPr lang="zh-CN" altLang="en-US" b="1">
                <a:latin typeface="Calibri" panose="020F0502020204030204" charset="0"/>
                <a:ea typeface="+mn-ea"/>
                <a:cs typeface="+mn-ea"/>
                <a:sym typeface="+mn-ea"/>
              </a:rPr>
              <a:t>梯度弥散现象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，网络参数长时间得不到更新，很难训练较深层次的网络模型。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0015" y="5176520"/>
            <a:ext cx="87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缺点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55" y="1251585"/>
            <a:ext cx="2682875" cy="11347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6908" y="1539875"/>
            <a:ext cx="20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双曲正切函数</a:t>
            </a:r>
            <a:endParaRPr lang="en-US" altLang="zh-CN" dirty="0"/>
          </a:p>
          <a:p>
            <a:r>
              <a:rPr lang="en-US" altLang="zh-CN" dirty="0"/>
              <a:t>Tanh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90" y="4239260"/>
            <a:ext cx="2864485" cy="23431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79425" y="3498850"/>
            <a:ext cx="6225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Tanh 函数能够将𝑥 ∈ 𝑅的输入“压缩”到[−1,1]区间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9425" y="4239260"/>
            <a:ext cx="6355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可以看到 tanh 激活函数可通过 Sigmoid 函数缩放平移后实现</a:t>
            </a:r>
          </a:p>
        </p:txBody>
      </p:sp>
      <p:pic>
        <p:nvPicPr>
          <p:cNvPr id="7" name="图片 6" descr="201811011109406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410" y="400685"/>
            <a:ext cx="3743960" cy="2836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6575" y="4733290"/>
            <a:ext cx="3325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导数值</a:t>
            </a:r>
            <a:r>
              <a:rPr lang="en-US" altLang="zh-CN"/>
              <a:t>(0,1]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575" y="336550"/>
            <a:ext cx="4106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激活函数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26745" y="1224280"/>
            <a:ext cx="7861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 2001 年，神经科学家 Dayan 和 Abott 模拟得出更加精确的脑神经元激活模型，如下图所示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20" y="1869440"/>
            <a:ext cx="2450465" cy="18827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20" y="4039235"/>
            <a:ext cx="2886710" cy="24479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6745" y="4039235"/>
            <a:ext cx="174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Relu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343525" y="4160520"/>
            <a:ext cx="41122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ReLU 对小于 0 的值全部抑制为 0；对于正数则直接输出，梯度恒为</a:t>
            </a:r>
            <a:r>
              <a:rPr lang="en-US" altLang="zh-CN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8470" y="508000"/>
            <a:ext cx="371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激活函数</a:t>
            </a:r>
            <a:r>
              <a:rPr lang="en-US" altLang="zh-CN"/>
              <a:t>   Relu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30700" y="570865"/>
            <a:ext cx="471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Sigmoid</a:t>
            </a:r>
            <a:r>
              <a:rPr lang="zh-CN" altLang="en-US"/>
              <a:t>和</a:t>
            </a:r>
            <a:r>
              <a:rPr lang="en-US" altLang="zh-CN"/>
              <a:t>Tanh</a:t>
            </a:r>
            <a:r>
              <a:rPr lang="zh-CN" altLang="en-US"/>
              <a:t>易出现梯度弥散的现象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0215" y="1664970"/>
            <a:ext cx="8805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ReLU 函数在𝑥&lt; 0时梯度值恒为 0，也可能会造成梯度弥散现象，为了克服这个问题，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2256155"/>
            <a:ext cx="3274695" cy="6800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2125" y="3699510"/>
            <a:ext cx="80365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当𝑝= 0时，LeayReLU 函数退化为 ReLU 函数；当𝑝 ≠ 0时，𝑥 &lt; 0能够获得较小的梯度值𝑝，从而避免出现梯度弥散现象。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340" y="2145030"/>
            <a:ext cx="2137410" cy="15722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9250" y="320675"/>
            <a:ext cx="463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激活函数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F39D4-E6FE-4AB1-9A75-7534C7DE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Mish</a:t>
            </a:r>
            <a:r>
              <a:rPr lang="zh-CN" altLang="en-US" dirty="0"/>
              <a:t>激活函数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CE026E-4EE1-425B-8DAD-86D648B32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0" y="2139156"/>
            <a:ext cx="66675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995045"/>
            <a:ext cx="3819525" cy="2343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6930" y="498475"/>
            <a:ext cx="2958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网络搭建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" y="3663315"/>
            <a:ext cx="3619500" cy="2590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99355" y="1137920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i="1"/>
              <a:t>out</a:t>
            </a:r>
            <a:r>
              <a:rPr lang="zh-CN" altLang="en-US" sz="2000"/>
              <a:t> = 𝒇(𝑋@𝑊 + 𝑏)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663315"/>
            <a:ext cx="5572125" cy="1038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9355" y="4774565"/>
            <a:ext cx="4754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我们把这种由</a:t>
            </a:r>
            <a:r>
              <a:rPr lang="zh-CN" altLang="en-US" b="1">
                <a:sym typeface="+mn-ea"/>
              </a:rPr>
              <a:t>神经元</a:t>
            </a:r>
            <a:r>
              <a:rPr lang="zh-CN" altLang="en-US">
                <a:sym typeface="+mn-ea"/>
              </a:rPr>
              <a:t>构成的网络叫做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神经网络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99355" y="5424805"/>
            <a:ext cx="5380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</a:t>
            </a:r>
            <a:r>
              <a:rPr lang="zh-CN" altLang="en-US" b="1"/>
              <a:t>输出</a:t>
            </a:r>
            <a:r>
              <a:rPr lang="zh-CN" altLang="en-US"/>
              <a:t>节点与每个</a:t>
            </a:r>
            <a:r>
              <a:rPr lang="zh-CN" altLang="en-US" b="1"/>
              <a:t>输入</a:t>
            </a:r>
            <a:r>
              <a:rPr lang="zh-CN" altLang="en-US"/>
              <a:t>节点连接，这种网络层称为</a:t>
            </a:r>
            <a:r>
              <a:rPr lang="zh-CN" altLang="en-US" b="1">
                <a:solidFill>
                  <a:srgbClr val="FF0000"/>
                </a:solidFill>
              </a:rPr>
              <a:t>全连接层</a:t>
            </a:r>
            <a:r>
              <a:rPr lang="zh-CN" altLang="en-US"/>
              <a:t>(Fully-connected Layer)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99355" y="3296285"/>
            <a:ext cx="452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两个输入</a:t>
            </a:r>
            <a:r>
              <a:rPr lang="en-US" altLang="zh-CN"/>
              <a:t>[x</a:t>
            </a:r>
            <a:r>
              <a:rPr lang="en-US" altLang="zh-CN" baseline="30000"/>
              <a:t>1</a:t>
            </a:r>
            <a:r>
              <a:rPr lang="en-US" altLang="zh-CN" baseline="-25000"/>
              <a:t>1</a:t>
            </a:r>
            <a:r>
              <a:rPr lang="zh-CN" altLang="en-US" baseline="-25000"/>
              <a:t>，</a:t>
            </a:r>
            <a:r>
              <a:rPr lang="en-US" altLang="zh-CN">
                <a:sym typeface="+mn-ea"/>
              </a:rPr>
              <a:t>x</a:t>
            </a:r>
            <a:r>
              <a:rPr lang="en-US" altLang="zh-CN" baseline="30000">
                <a:sym typeface="+mn-ea"/>
              </a:rPr>
              <a:t>1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 baseline="-25000">
                <a:sym typeface="+mn-ea"/>
              </a:rPr>
              <a:t>，</a:t>
            </a:r>
            <a:r>
              <a:rPr lang="en-US" altLang="zh-CN">
                <a:sym typeface="+mn-ea"/>
              </a:rPr>
              <a:t>x</a:t>
            </a:r>
            <a:r>
              <a:rPr lang="en-US" altLang="zh-CN" baseline="30000">
                <a:sym typeface="+mn-ea"/>
              </a:rPr>
              <a:t>1</a:t>
            </a:r>
            <a:r>
              <a:rPr lang="en-US" altLang="zh-CN" baseline="-25000">
                <a:sym typeface="+mn-ea"/>
              </a:rPr>
              <a:t>3</a:t>
            </a:r>
            <a:r>
              <a:rPr lang="en-US" altLang="zh-CN"/>
              <a:t>]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[x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 baseline="-25000">
                <a:sym typeface="+mn-ea"/>
              </a:rPr>
              <a:t>1</a:t>
            </a:r>
            <a:r>
              <a:rPr lang="zh-CN" altLang="en-US" baseline="-25000">
                <a:sym typeface="+mn-ea"/>
              </a:rPr>
              <a:t>，</a:t>
            </a:r>
            <a:r>
              <a:rPr lang="en-US" altLang="zh-CN">
                <a:sym typeface="+mn-ea"/>
              </a:rPr>
              <a:t>x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 baseline="-25000">
                <a:sym typeface="+mn-ea"/>
              </a:rPr>
              <a:t>，</a:t>
            </a:r>
            <a:r>
              <a:rPr lang="en-US" altLang="zh-CN">
                <a:sym typeface="+mn-ea"/>
              </a:rPr>
              <a:t>x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 baseline="-25000">
                <a:sym typeface="+mn-ea"/>
              </a:rPr>
              <a:t>3</a:t>
            </a:r>
            <a:r>
              <a:rPr lang="en-US" altLang="zh-CN">
                <a:sym typeface="+mn-ea"/>
              </a:rPr>
              <a:t>]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498" b="2815"/>
          <a:stretch>
            <a:fillRect/>
          </a:stretch>
        </p:blipFill>
        <p:spPr>
          <a:xfrm>
            <a:off x="3718560" y="650240"/>
            <a:ext cx="7742555" cy="3398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3575" y="281940"/>
            <a:ext cx="1962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网络搭建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999490"/>
            <a:ext cx="2739390" cy="1870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67130" y="2870200"/>
            <a:ext cx="808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8045" y="3390265"/>
            <a:ext cx="256921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X</a:t>
            </a:r>
            <a:r>
              <a:rPr lang="en-US" altLang="zh-CN">
                <a:latin typeface="Calibri" panose="020F0502020204030204" charset="0"/>
                <a:ea typeface="+mn-ea"/>
                <a:cs typeface="+mn-ea"/>
                <a:sym typeface="+mn-ea"/>
              </a:rPr>
              <a:t>=[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v</a:t>
            </a:r>
            <a:r>
              <a:rPr lang="en-US" altLang="zh-CN">
                <a:latin typeface="Calibri" panose="020F0502020204030204" charset="0"/>
                <a:ea typeface="+mn-ea"/>
                <a:cs typeface="+mn-ea"/>
                <a:sym typeface="+mn-ea"/>
              </a:rPr>
              <a:t>1,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v</a:t>
            </a:r>
            <a:r>
              <a:rPr lang="en-US" altLang="zh-CN">
                <a:latin typeface="Calibri" panose="020F0502020204030204" charset="0"/>
                <a:ea typeface="+mn-ea"/>
                <a:cs typeface="+mn-ea"/>
                <a:sym typeface="+mn-ea"/>
              </a:rPr>
              <a:t>2,...,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v</a:t>
            </a:r>
            <a:r>
              <a:rPr lang="en-US" altLang="zh-CN">
                <a:latin typeface="Calibri" panose="020F0502020204030204" charset="0"/>
                <a:ea typeface="+mn-ea"/>
                <a:cs typeface="+mn-ea"/>
                <a:sym typeface="+mn-ea"/>
              </a:rPr>
              <a:t>784]</a:t>
            </a:r>
            <a:endParaRPr lang="en-US" altLang="zh-CN"/>
          </a:p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X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:[1,784]</a:t>
            </a:r>
            <a:endParaRPr lang="en-US" altLang="zh-CN" sz="1400">
              <a:solidFill>
                <a:srgbClr val="7030A0"/>
              </a:solidFill>
            </a:endParaRPr>
          </a:p>
          <a:p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h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1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=relu(X@W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1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+b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1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)</a:t>
            </a:r>
            <a:endParaRPr lang="en-US" altLang="zh-CN" i="1"/>
          </a:p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W</a:t>
            </a:r>
            <a:r>
              <a:rPr lang="en-US" altLang="zh-CN" sz="1400" i="1" baseline="-250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1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:[</a:t>
            </a:r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784,256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]</a:t>
            </a:r>
            <a:endParaRPr lang="en-US" altLang="zh-CN" sz="1400" i="1">
              <a:solidFill>
                <a:srgbClr val="7030A0"/>
              </a:solidFill>
            </a:endParaRPr>
          </a:p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b</a:t>
            </a:r>
            <a:r>
              <a:rPr lang="en-US" altLang="zh-CN" sz="1400" i="1" baseline="-250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1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:[</a:t>
            </a:r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1,256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]</a:t>
            </a:r>
            <a:endParaRPr lang="en-US" altLang="zh-CN" sz="1400">
              <a:solidFill>
                <a:srgbClr val="7030A0"/>
              </a:solidFill>
            </a:endParaRPr>
          </a:p>
          <a:p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h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=relu(h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1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@W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+b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)</a:t>
            </a:r>
            <a:endParaRPr lang="en-US" altLang="zh-CN" i="1">
              <a:sym typeface="+mn-ea"/>
            </a:endParaRPr>
          </a:p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W</a:t>
            </a:r>
            <a:r>
              <a:rPr lang="en-US" altLang="zh-CN" sz="1400" i="1" baseline="-250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:[</a:t>
            </a:r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256,128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]</a:t>
            </a:r>
            <a:endParaRPr lang="en-US" altLang="zh-CN" sz="1400">
              <a:solidFill>
                <a:srgbClr val="7030A0"/>
              </a:solidFill>
            </a:endParaRPr>
          </a:p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b</a:t>
            </a:r>
            <a:r>
              <a:rPr lang="en-US" altLang="zh-CN" sz="1400" i="1" baseline="-250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:[</a:t>
            </a:r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1,128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]</a:t>
            </a:r>
            <a:endParaRPr lang="en-US" altLang="zh-CN" sz="1400">
              <a:solidFill>
                <a:srgbClr val="7030A0"/>
              </a:solidFill>
              <a:sym typeface="+mn-ea"/>
            </a:endParaRPr>
          </a:p>
          <a:p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h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3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=relu(h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@W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3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+b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3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)</a:t>
            </a:r>
            <a:endParaRPr lang="en-US" altLang="zh-CN" i="1">
              <a:sym typeface="+mn-ea"/>
            </a:endParaRPr>
          </a:p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W</a:t>
            </a:r>
            <a:r>
              <a:rPr lang="en-US" altLang="zh-CN" sz="1400" i="1" baseline="-250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3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:[</a:t>
            </a:r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128,64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]</a:t>
            </a:r>
            <a:endParaRPr lang="en-US" altLang="zh-CN" sz="1400" i="1">
              <a:solidFill>
                <a:srgbClr val="7030A0"/>
              </a:solidFill>
            </a:endParaRPr>
          </a:p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b</a:t>
            </a:r>
            <a:r>
              <a:rPr lang="en-US" altLang="zh-CN" sz="1400" i="1" baseline="-250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3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:[</a:t>
            </a:r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1,64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]</a:t>
            </a:r>
            <a:endParaRPr lang="en-US" altLang="zh-CN" sz="1400">
              <a:solidFill>
                <a:srgbClr val="7030A0"/>
              </a:solidFill>
              <a:sym typeface="+mn-ea"/>
            </a:endParaRPr>
          </a:p>
          <a:p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out=relu(h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1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@W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+b</a:t>
            </a:r>
            <a:r>
              <a:rPr lang="en-US" altLang="zh-CN" i="1" baseline="-25000"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i="1">
                <a:latin typeface="Calibri" panose="020F0502020204030204" charset="0"/>
                <a:ea typeface="+mn-ea"/>
                <a:cs typeface="+mn-ea"/>
                <a:sym typeface="+mn-ea"/>
              </a:rPr>
              <a:t>)</a:t>
            </a:r>
            <a:endParaRPr lang="en-US" altLang="zh-CN" i="1">
              <a:sym typeface="+mn-ea"/>
            </a:endParaRPr>
          </a:p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W</a:t>
            </a:r>
            <a:r>
              <a:rPr lang="en-US" altLang="zh-CN" sz="1400" i="1" baseline="-250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:[</a:t>
            </a:r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64,10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]</a:t>
            </a:r>
            <a:endParaRPr lang="en-US" altLang="zh-CN" sz="1400">
              <a:solidFill>
                <a:srgbClr val="7030A0"/>
              </a:solidFill>
            </a:endParaRPr>
          </a:p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b</a:t>
            </a:r>
            <a:r>
              <a:rPr lang="en-US" altLang="zh-CN" sz="1400" i="1" baseline="-250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:[</a:t>
            </a:r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1,10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]</a:t>
            </a:r>
            <a:endParaRPr lang="en-US" altLang="zh-CN" sz="1400">
              <a:solidFill>
                <a:srgbClr val="7030A0"/>
              </a:solidFill>
              <a:sym typeface="+mn-ea"/>
            </a:endParaRPr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33970" y="4622800"/>
            <a:ext cx="3738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输出：</a:t>
            </a:r>
            <a:r>
              <a:rPr lang="en-US" altLang="zh-CN"/>
              <a:t>0,1,2,3,4,5,6,7,8,9</a:t>
            </a:r>
          </a:p>
          <a:p>
            <a:r>
              <a:rPr lang="en-US" altLang="zh-CN"/>
              <a:t>10</a:t>
            </a:r>
            <a:r>
              <a:rPr lang="zh-CN" altLang="en-US"/>
              <a:t>种可能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4705" y="4479925"/>
            <a:ext cx="2425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表示矩阵乘法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6850" y="3390265"/>
            <a:ext cx="671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输入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3810" y="3962400"/>
            <a:ext cx="1071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隐藏层</a:t>
            </a:r>
            <a:r>
              <a:rPr lang="en-US" altLang="zh-CN" sz="1600"/>
              <a:t>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0665" y="6013450"/>
            <a:ext cx="584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输出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70" y="1075690"/>
            <a:ext cx="10486390" cy="657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>
                <a:latin typeface="Calibri" panose="020F0502020204030204" charset="0"/>
                <a:ea typeface="+mn-ea"/>
                <a:cs typeface="+mn-ea"/>
                <a:sym typeface="+mn-ea"/>
              </a:rPr>
              <a:t>分类表示法</a:t>
            </a:r>
            <a:r>
              <a:rPr lang="en-US" altLang="zh-CN" sz="1800">
                <a:latin typeface="Calibri" panose="020F0502020204030204" charset="0"/>
                <a:ea typeface="+mn-ea"/>
                <a:cs typeface="+mn-ea"/>
                <a:sym typeface="+mn-ea"/>
              </a:rPr>
              <a:t>1</a:t>
            </a:r>
            <a:r>
              <a:rPr lang="zh-CN" altLang="en-US" sz="1800">
                <a:latin typeface="Calibri" panose="020F0502020204030204" charset="0"/>
                <a:ea typeface="+mn-ea"/>
                <a:cs typeface="+mn-ea"/>
                <a:sym typeface="+mn-ea"/>
              </a:rPr>
              <a:t>，</a:t>
            </a:r>
            <a:r>
              <a:rPr lang="en-US" altLang="zh-CN" sz="1800">
                <a:latin typeface="Calibri" panose="020F0502020204030204" charset="0"/>
                <a:ea typeface="+mn-ea"/>
                <a:cs typeface="+mn-ea"/>
                <a:sym typeface="+mn-ea"/>
              </a:rPr>
              <a:t>cat=0,dog=1,fish=2,...    </a:t>
            </a:r>
            <a:r>
              <a:rPr lang="zh-CN" altLang="en-US" sz="1800">
                <a:latin typeface="Calibri" panose="020F0502020204030204" charset="0"/>
                <a:ea typeface="+mn-ea"/>
                <a:cs typeface="+mn-ea"/>
                <a:sym typeface="+mn-ea"/>
              </a:rPr>
              <a:t>问题，有数字大小关系，输出解释问题，如：</a:t>
            </a:r>
            <a:r>
              <a:rPr lang="en-US" altLang="zh-CN" sz="1800">
                <a:latin typeface="Calibri" panose="020F0502020204030204" charset="0"/>
                <a:ea typeface="+mn-ea"/>
                <a:cs typeface="+mn-ea"/>
                <a:sym typeface="+mn-ea"/>
              </a:rPr>
              <a:t>1.2</a:t>
            </a:r>
            <a:r>
              <a:rPr lang="zh-CN" altLang="en-US" sz="1800">
                <a:latin typeface="Calibri" panose="020F0502020204030204" charset="0"/>
                <a:ea typeface="+mn-ea"/>
                <a:cs typeface="+mn-ea"/>
                <a:sym typeface="+mn-ea"/>
              </a:rPr>
              <a:t>更接近</a:t>
            </a:r>
            <a:r>
              <a:rPr lang="en-US" altLang="zh-CN" sz="1800">
                <a:latin typeface="Calibri" panose="020F0502020204030204" charset="0"/>
                <a:ea typeface="+mn-ea"/>
                <a:cs typeface="+mn-ea"/>
                <a:sym typeface="+mn-ea"/>
              </a:rPr>
              <a:t>dog</a:t>
            </a:r>
            <a:r>
              <a:rPr lang="zh-CN" altLang="en-US" sz="1800">
                <a:latin typeface="Calibri" panose="020F0502020204030204" charset="0"/>
                <a:ea typeface="+mn-ea"/>
                <a:cs typeface="+mn-ea"/>
                <a:sym typeface="+mn-ea"/>
              </a:rPr>
              <a:t>，</a:t>
            </a:r>
            <a:r>
              <a:rPr lang="en-US" altLang="zh-CN" sz="1800">
                <a:latin typeface="Calibri" panose="020F0502020204030204" charset="0"/>
                <a:ea typeface="+mn-ea"/>
                <a:cs typeface="+mn-ea"/>
                <a:sym typeface="+mn-ea"/>
              </a:rPr>
              <a:t>1.3</a:t>
            </a:r>
            <a:r>
              <a:rPr lang="zh-CN" altLang="en-US" sz="1800">
                <a:latin typeface="Calibri" panose="020F0502020204030204" charset="0"/>
                <a:ea typeface="+mn-ea"/>
                <a:cs typeface="+mn-ea"/>
                <a:sym typeface="+mn-ea"/>
              </a:rPr>
              <a:t>更接近</a:t>
            </a:r>
            <a:r>
              <a:rPr lang="en-US" altLang="zh-CN" sz="1800">
                <a:latin typeface="Calibri" panose="020F0502020204030204" charset="0"/>
                <a:ea typeface="+mn-ea"/>
                <a:cs typeface="+mn-ea"/>
                <a:sym typeface="+mn-ea"/>
              </a:rPr>
              <a:t>fish</a:t>
            </a:r>
            <a:r>
              <a:rPr lang="zh-CN" altLang="en-US" sz="1800">
                <a:latin typeface="Calibri" panose="020F0502020204030204" charset="0"/>
                <a:ea typeface="+mn-ea"/>
                <a:cs typeface="+mn-ea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325120"/>
            <a:ext cx="2251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输出表示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8970" y="2234565"/>
            <a:ext cx="86417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分类表示法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，输出个数</a:t>
            </a:r>
            <a:r>
              <a:rPr lang="en-US" altLang="zh-CN">
                <a:sym typeface="+mn-ea"/>
              </a:rPr>
              <a:t>=</a:t>
            </a:r>
            <a:r>
              <a:rPr lang="zh-CN" altLang="en-US">
                <a:sym typeface="+mn-ea"/>
              </a:rPr>
              <a:t>类别数，每个对应位置的输出大小代表该类的</a:t>
            </a:r>
            <a:r>
              <a:rPr lang="zh-CN" altLang="en-US" b="1">
                <a:sym typeface="+mn-ea"/>
              </a:rPr>
              <a:t>可能性</a:t>
            </a:r>
            <a:r>
              <a:rPr lang="zh-CN" altLang="en-US">
                <a:sym typeface="+mn-ea"/>
              </a:rPr>
              <a:t>大小。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947" t="1954"/>
          <a:stretch>
            <a:fillRect/>
          </a:stretch>
        </p:blipFill>
        <p:spPr>
          <a:xfrm>
            <a:off x="648970" y="3333115"/>
            <a:ext cx="3517265" cy="3314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8970" y="2813050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Onehot</a:t>
            </a:r>
            <a:r>
              <a:rPr lang="zh-CN" altLang="en-US"/>
              <a:t>编码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12360" y="3391535"/>
            <a:ext cx="5267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eg.: 1 → [0, 1, 0, 0, 0, 0, 0, 0, 0, 0, 0]</a:t>
            </a:r>
            <a:endParaRPr lang="zh-CN" altLang="en-US"/>
          </a:p>
          <a:p>
            <a:r>
              <a:rPr lang="zh-CN" altLang="en-US">
                <a:sym typeface="+mn-ea"/>
              </a:rPr>
              <a:t>eg.: 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 → [0, 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, 0, 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, 0, 0, 0, 0, 0, 0, 0]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8005" y="195580"/>
            <a:ext cx="363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输出表示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6755" y="830580"/>
            <a:ext cx="443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我们期望的输出是</a:t>
            </a:r>
            <a:r>
              <a:rPr lang="en-US" altLang="zh-CN"/>
              <a:t>onehot</a:t>
            </a:r>
            <a:r>
              <a:rPr lang="zh-CN" altLang="en-US"/>
              <a:t>编码类型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06755" y="1623060"/>
            <a:ext cx="3478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Cambria Math" panose="02040503050406030204" charset="0"/>
                <a:ea typeface="+mn-ea"/>
                <a:cs typeface="Cambria Math" panose="02040503050406030204" charset="0"/>
                <a:sym typeface="+mn-ea"/>
              </a:rPr>
              <a:t>实际输出为概率</a:t>
            </a:r>
            <a:r>
              <a:rPr lang="en-US" altLang="zh-CN">
                <a:latin typeface="Calibri" panose="020F0502020204030204" charset="0"/>
                <a:ea typeface="+mn-ea"/>
                <a:cs typeface="+mn-ea"/>
                <a:sym typeface="+mn-ea"/>
              </a:rPr>
              <a:t>out:[0.1,0.8,0.02,0.08]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6755" y="2513330"/>
            <a:ext cx="7937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每个类的概率为</a:t>
            </a:r>
            <a:r>
              <a:rPr lang="en-US" altLang="zh-CN">
                <a:latin typeface="Calibri" panose="020F0502020204030204" charset="0"/>
                <a:ea typeface="+mn-ea"/>
                <a:cs typeface="+mn-ea"/>
                <a:sym typeface="+mn-ea"/>
              </a:rPr>
              <a:t>0~1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，所有类别概率之和为</a:t>
            </a:r>
            <a:r>
              <a:rPr lang="en-US" altLang="zh-CN">
                <a:latin typeface="Calibri" panose="020F0502020204030204" charset="0"/>
                <a:ea typeface="+mn-ea"/>
                <a:cs typeface="+mn-ea"/>
                <a:sym typeface="+mn-ea"/>
              </a:rPr>
              <a:t>1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根据概率最大的位置索引找到对应的类别，作为该类预测的最终结果</a:t>
            </a:r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" y="4293870"/>
            <a:ext cx="2059940" cy="86487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95" y="3956685"/>
            <a:ext cx="5120005" cy="16008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6755" y="3680460"/>
            <a:ext cx="171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softmax</a:t>
            </a:r>
            <a:r>
              <a:rPr lang="zh-CN" altLang="en-US"/>
              <a:t>函数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11525" y="5924550"/>
            <a:ext cx="500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输入越大，输出越大，输出和为</a:t>
            </a:r>
            <a:r>
              <a:rPr lang="en-US" altLang="zh-CN"/>
              <a:t>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2775" y="1484630"/>
            <a:ext cx="70681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神经网络从输入到输出的计算过程叫做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前向传播</a:t>
            </a:r>
            <a:r>
              <a:rPr lang="zh-CN" altLang="en-US">
                <a:sym typeface="+mn-ea"/>
              </a:rPr>
              <a:t>(Forward propagation)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7215" y="339725"/>
            <a:ext cx="1976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损失函数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7850" y="2090420"/>
            <a:ext cx="103803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期望输出: 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+mn-ea"/>
              </a:rPr>
              <a:t>3</a:t>
            </a:r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 → [0, 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+mn-ea"/>
              </a:rPr>
              <a:t>         0</a:t>
            </a:r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, 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+mn-ea"/>
              </a:rPr>
              <a:t>      </a:t>
            </a:r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0, 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+mn-ea"/>
              </a:rPr>
              <a:t>   1</a:t>
            </a:r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, 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 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+mn-ea"/>
              </a:rPr>
              <a:t>    </a:t>
            </a:r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0,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+mn-ea"/>
              </a:rPr>
              <a:t>       </a:t>
            </a:r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0,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+mn-ea"/>
              </a:rPr>
              <a:t>    </a:t>
            </a:r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 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 </a:t>
            </a:r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0, 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+mn-ea"/>
              </a:rPr>
              <a:t>      </a:t>
            </a:r>
            <a:r>
              <a:rPr lang="zh-CN" altLang="en-US" sz="240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0,0,0,0]</a:t>
            </a:r>
            <a:endParaRPr lang="zh-CN" altLang="en-US" sz="2400"/>
          </a:p>
          <a:p>
            <a:r>
              <a:rPr lang="zh-CN" altLang="en-US" sz="2400">
                <a:latin typeface="Calibri" panose="020F0502020204030204" charset="0"/>
                <a:ea typeface="宋体" panose="02010600030101010101" pitchFamily="2" charset="-122"/>
                <a:cs typeface="+mn-ea"/>
                <a:sym typeface="+mn-ea"/>
              </a:rPr>
              <a:t>预测输出</a:t>
            </a:r>
            <a:r>
              <a:rPr lang="en-US" altLang="zh-CN" sz="2400">
                <a:latin typeface="Calibri" panose="020F0502020204030204" charset="0"/>
                <a:ea typeface="+mn-ea"/>
                <a:cs typeface="+mn-ea"/>
                <a:sym typeface="+mn-ea"/>
              </a:rPr>
              <a:t> :        [0.1, 0.05, 0.05, 0.7, 0.05, 0.01, 0.02, 0.02,0,0,0]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640330" y="3157855"/>
                <a:ext cx="2379980" cy="4603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ℒ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330" y="3157855"/>
                <a:ext cx="2379980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12775" y="3618230"/>
                <a:ext cx="10217150" cy="1476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: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代表了利用</a:t>
                </a:r>
                <a:r>
                  <a:rPr lang="zh-CN" altLang="en-US" i="1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θ</a:t>
                </a: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参数化的神经网络模型</a:t>
                </a:r>
                <a:endParaRPr lang="zh-CN" altLang="en-US"/>
              </a:p>
              <a:p>
                <a:pPr algn="l">
                  <a:lnSpc>
                    <a:spcPct val="150000"/>
                  </a:lnSpc>
                </a:pP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 </a:t>
                </a:r>
                <a:r>
                  <a:rPr lang="en-US" altLang="zh-CN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(.)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称之为误差函数，用来描述当前网络的</a:t>
                </a:r>
                <a:r>
                  <a:rPr lang="en-US" altLang="zh-CN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  </a:t>
                </a: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与真实标签</a:t>
                </a:r>
                <a:r>
                  <a:rPr lang="en-US" altLang="zh-CN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y</a:t>
                </a: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之间的差距度量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 </a:t>
                </a:r>
                <a:r>
                  <a:rPr lang="en-US" altLang="zh-CN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ℒ</m:t>
                    </m:r>
                  </m:oMath>
                </a14:m>
                <a:r>
                  <a:rPr lang="zh-CN" altLang="en-US">
                    <a:sym typeface="+mn-ea"/>
                  </a:rPr>
                  <a:t>称为网络的误差</a:t>
                </a:r>
                <a:endParaRPr lang="zh-CN" altLang="en-US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3618230"/>
                <a:ext cx="10217150" cy="1476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230337" y="1405096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643245" y="768350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92D14F"/>
                </a:solidFill>
                <a:latin typeface="微软雅黑" panose="020B0503020204020204" charset="-122"/>
                <a:ea typeface="微软雅黑" panose="020B0503020204020204" charset="-122"/>
              </a:rPr>
              <a:t>神经网络基础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604260" y="1936115"/>
            <a:ext cx="827405" cy="1137920"/>
            <a:chOff x="1709739" y="2636838"/>
            <a:chExt cx="1590160" cy="1584325"/>
          </a:xfrm>
          <a:effectLst/>
        </p:grpSpPr>
        <p:sp>
          <p:nvSpPr>
            <p:cNvPr id="9" name="Freeform 6"/>
            <p:cNvSpPr/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387600" y="3366135"/>
            <a:ext cx="2815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>
                <a:solidFill>
                  <a:srgbClr val="0174AB"/>
                </a:solidFill>
                <a:latin typeface="微软雅黑" panose="020B0503020204020204" charset="-122"/>
                <a:ea typeface="微软雅黑" panose="020B0503020204020204" charset="-122"/>
              </a:rPr>
              <a:t>CONTANTS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2520" y="1391285"/>
            <a:ext cx="29914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</a:t>
            </a:r>
          </a:p>
          <a:p>
            <a:r>
              <a:rPr lang="zh-CN" altLang="en-US">
                <a:sym typeface="+mn-ea"/>
              </a:rPr>
              <a:t>神经元模型</a:t>
            </a:r>
            <a:endParaRPr lang="zh-CN" altLang="en-US"/>
          </a:p>
          <a:p>
            <a:r>
              <a:rPr lang="zh-CN" altLang="en-US">
                <a:sym typeface="+mn-ea"/>
              </a:rPr>
              <a:t>激活函数</a:t>
            </a:r>
            <a:endParaRPr lang="zh-CN" altLang="en-US"/>
          </a:p>
          <a:p>
            <a:r>
              <a:rPr lang="zh-CN" altLang="en-US"/>
              <a:t>输出</a:t>
            </a:r>
          </a:p>
          <a:p>
            <a:r>
              <a:rPr lang="zh-CN" altLang="en-US"/>
              <a:t>误差</a:t>
            </a:r>
          </a:p>
          <a:p>
            <a:r>
              <a:rPr lang="zh-CN" altLang="en-US"/>
              <a:t>反向传播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92520" y="3074035"/>
            <a:ext cx="2877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欠拟合</a:t>
            </a:r>
          </a:p>
          <a:p>
            <a:r>
              <a:rPr lang="zh-CN" altLang="en-US"/>
              <a:t>过拟合</a:t>
            </a:r>
          </a:p>
          <a:p>
            <a:r>
              <a:rPr lang="zh-CN" altLang="en-US"/>
              <a:t>过拟合解决办法</a:t>
            </a:r>
          </a:p>
          <a:p>
            <a:r>
              <a:rPr lang="zh-CN" altLang="en-US"/>
              <a:t>梯度下降法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69610" y="4501515"/>
            <a:ext cx="3300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92D14F"/>
                </a:solidFill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96330" y="5097780"/>
            <a:ext cx="176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卷积神经网络</a:t>
            </a:r>
          </a:p>
          <a:p>
            <a:r>
              <a:rPr lang="zh-CN" altLang="en-US"/>
              <a:t>一般卷积网络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9610" y="1137920"/>
            <a:ext cx="11362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均方差误差(Mean Squared Error, MSE)函数把输出向量和真实向量映射到笛卡尔坐标系的两个点上，通过计算这两个点之间的</a:t>
            </a:r>
            <a:r>
              <a:rPr lang="zh-CN" altLang="en-US" b="1">
                <a:latin typeface="Calibri" panose="020F0502020204030204" charset="0"/>
                <a:ea typeface="+mn-ea"/>
                <a:cs typeface="+mn-ea"/>
                <a:sym typeface="+mn-ea"/>
              </a:rPr>
              <a:t>欧式距离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(准确地说是欧式距离的平方)来衡量两个向量之间的差距：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4650" y="296545"/>
            <a:ext cx="194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损失函数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15" y="2114550"/>
            <a:ext cx="3867150" cy="685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rcRect l="-61" t="32696"/>
          <a:stretch>
            <a:fillRect/>
          </a:stretch>
        </p:blipFill>
        <p:spPr>
          <a:xfrm>
            <a:off x="1662430" y="3234055"/>
            <a:ext cx="4136390" cy="7372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8400" y="2273935"/>
            <a:ext cx="793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9625" y="5294630"/>
            <a:ext cx="101885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MSE 误差函数的值总是大于等于 0</a:t>
            </a:r>
            <a:endParaRPr lang="zh-CN" altLang="en-US"/>
          </a:p>
          <a:p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当 MSE 函数达到最小值 0 时，输出等于真实标签，此时神经网络的参数达到</a:t>
            </a:r>
            <a:r>
              <a:rPr lang="zh-CN" altLang="en-US" b="1">
                <a:latin typeface="Calibri" panose="020F0502020204030204" charset="0"/>
                <a:ea typeface="+mn-ea"/>
                <a:cs typeface="+mn-ea"/>
                <a:sym typeface="+mn-ea"/>
              </a:rPr>
              <a:t>最优状态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72285" y="4137660"/>
            <a:ext cx="4810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y</a:t>
            </a:r>
            <a:r>
              <a:rPr lang="zh-CN" altLang="en-US"/>
              <a:t>表示期望输出，</a:t>
            </a:r>
            <a:r>
              <a:rPr lang="en-US" altLang="zh-CN"/>
              <a:t>out</a:t>
            </a:r>
            <a:r>
              <a:rPr lang="zh-CN" altLang="en-US"/>
              <a:t>表示网络实际输出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7215" y="354330"/>
            <a:ext cx="453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损失函数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77290" y="122301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交叉熵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33830" y="2091690"/>
            <a:ext cx="9566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1948 年，Claude Shannon 将热力学中的熵的概念引入到信息论中，用来衡量</a:t>
            </a:r>
            <a:r>
              <a:rPr lang="zh-CN" altLang="en-US" b="1">
                <a:sym typeface="+mn-ea"/>
              </a:rPr>
              <a:t>信息的不确定度。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65910" y="1723390"/>
            <a:ext cx="1275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熵(Entropy)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563495"/>
            <a:ext cx="2647950" cy="685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65910" y="3352800"/>
            <a:ext cx="53864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latin typeface="Calibri" panose="020F0502020204030204" charset="0"/>
                <a:ea typeface="+mn-ea"/>
                <a:cs typeface="+mn-ea"/>
                <a:sym typeface="+mn-ea"/>
              </a:rPr>
              <a:t>由于P(</a:t>
            </a:r>
            <a:r>
              <a:rPr lang="en-US" altLang="zh-CN" dirty="0" err="1">
                <a:latin typeface="Calibri" panose="020F0502020204030204" charset="0"/>
                <a:ea typeface="+mn-ea"/>
                <a:cs typeface="+mn-ea"/>
                <a:sym typeface="+mn-ea"/>
              </a:rPr>
              <a:t>i</a:t>
            </a:r>
            <a:r>
              <a:rPr lang="zh-CN" altLang="en-US" dirty="0">
                <a:latin typeface="Calibri" panose="020F0502020204030204" charset="0"/>
                <a:ea typeface="+mn-ea"/>
                <a:cs typeface="+mn-ea"/>
                <a:sym typeface="+mn-ea"/>
              </a:rPr>
              <a:t>) ∈ [0,1], log</a:t>
            </a:r>
            <a:r>
              <a:rPr lang="zh-CN" altLang="en-US" baseline="-25000" dirty="0">
                <a:latin typeface="Calibri" panose="020F0502020204030204" charset="0"/>
                <a:ea typeface="+mn-ea"/>
                <a:cs typeface="+mn-ea"/>
                <a:sym typeface="+mn-ea"/>
              </a:rPr>
              <a:t>2</a:t>
            </a:r>
            <a:r>
              <a:rPr lang="zh-CN" altLang="en-US" dirty="0">
                <a:latin typeface="Calibri" panose="020F0502020204030204" charset="0"/>
                <a:ea typeface="+mn-ea"/>
                <a:cs typeface="+mn-ea"/>
                <a:sym typeface="+mn-ea"/>
              </a:rPr>
              <a:t> </a:t>
            </a:r>
            <a:r>
              <a:rPr lang="en-US" altLang="zh-CN" dirty="0">
                <a:latin typeface="Calibri" panose="020F0502020204030204" charset="0"/>
                <a:cs typeface="+mn-ea"/>
                <a:sym typeface="+mn-ea"/>
              </a:rPr>
              <a:t>P</a:t>
            </a:r>
            <a:r>
              <a:rPr lang="en-US" altLang="zh-CN" dirty="0">
                <a:latin typeface="Calibri" panose="020F0502020204030204" charset="0"/>
                <a:ea typeface="+mn-ea"/>
                <a:cs typeface="+mn-ea"/>
                <a:sym typeface="+mn-ea"/>
              </a:rPr>
              <a:t>(</a:t>
            </a:r>
            <a:r>
              <a:rPr lang="en-US" altLang="zh-CN" dirty="0" err="1">
                <a:latin typeface="Calibri" panose="020F0502020204030204" charset="0"/>
                <a:ea typeface="+mn-ea"/>
                <a:cs typeface="+mn-ea"/>
                <a:sym typeface="+mn-ea"/>
              </a:rPr>
              <a:t>i</a:t>
            </a:r>
            <a:r>
              <a:rPr lang="en-US" altLang="zh-CN" dirty="0">
                <a:latin typeface="Calibri" panose="020F0502020204030204" charset="0"/>
                <a:ea typeface="+mn-ea"/>
                <a:cs typeface="+mn-ea"/>
                <a:sym typeface="+mn-ea"/>
              </a:rPr>
              <a:t>)</a:t>
            </a:r>
            <a:r>
              <a:rPr lang="zh-CN" altLang="en-US" dirty="0">
                <a:latin typeface="Calibri" panose="020F0502020204030204" charset="0"/>
                <a:ea typeface="+mn-ea"/>
                <a:cs typeface="+mn-ea"/>
                <a:sym typeface="+mn-ea"/>
              </a:rPr>
              <a:t> ≤ 0，因此熵总是大于等于 0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33830" y="4025265"/>
            <a:ext cx="8245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latin typeface="Calibri" panose="020F0502020204030204" charset="0"/>
                <a:ea typeface="+mn-ea"/>
                <a:cs typeface="+mn-ea"/>
                <a:sym typeface="+mn-ea"/>
              </a:rPr>
              <a:t>p(</a:t>
            </a:r>
            <a:r>
              <a:rPr lang="en-US" altLang="zh-CN" dirty="0" err="1">
                <a:latin typeface="Calibri" panose="020F0502020204030204" charset="0"/>
                <a:ea typeface="+mn-ea"/>
                <a:cs typeface="+mn-ea"/>
                <a:sym typeface="+mn-ea"/>
              </a:rPr>
              <a:t>i</a:t>
            </a:r>
            <a:r>
              <a:rPr lang="en-US" altLang="zh-CN" dirty="0">
                <a:latin typeface="Calibri" panose="020F0502020204030204" charset="0"/>
                <a:ea typeface="+mn-ea"/>
                <a:cs typeface="+mn-ea"/>
                <a:sym typeface="+mn-ea"/>
              </a:rPr>
              <a:t>)</a:t>
            </a:r>
            <a:r>
              <a:rPr lang="zh-CN" altLang="en-US" dirty="0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越大，熵越小。</a:t>
            </a:r>
            <a:r>
              <a:rPr lang="zh-CN" altLang="en-US" dirty="0">
                <a:latin typeface="Calibri" panose="020F0502020204030204" charset="0"/>
                <a:ea typeface="+mn-ea"/>
                <a:cs typeface="+mn-ea"/>
                <a:sym typeface="+mn-ea"/>
              </a:rPr>
              <a:t>熵越大，代表不确定性越大，信息量也就越大，概率越小，符合损失函数，损失值越小，概率越大。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433830" y="4869180"/>
            <a:ext cx="73101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分类问题的 One-hot 编码</a:t>
            </a:r>
            <a:r>
              <a:rPr lang="en-US" altLang="zh-CN" sz="2000" dirty="0"/>
              <a:t>[0,0,1,0,0,0]</a:t>
            </a:r>
            <a:r>
              <a:rPr lang="zh-CN" altLang="en-US" sz="2000" dirty="0"/>
              <a:t>的分布就是熵为 0 的例子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055" y="1176655"/>
            <a:ext cx="3352800" cy="771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520" y="808355"/>
            <a:ext cx="3450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交叉熵(Cross Entropy)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1115" y="1948180"/>
            <a:ext cx="92265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latin typeface="Calibri" panose="020F0502020204030204" charset="0"/>
                <a:ea typeface="+mn-ea"/>
                <a:cs typeface="+mn-ea"/>
                <a:sym typeface="+mn-ea"/>
              </a:rPr>
              <a:t>通过变换，交叉熵可以分解为 p 的</a:t>
            </a:r>
            <a:r>
              <a:rPr lang="zh-CN" altLang="en-US" b="1" dirty="0">
                <a:latin typeface="Calibri" panose="020F0502020204030204" charset="0"/>
                <a:ea typeface="+mn-ea"/>
                <a:cs typeface="+mn-ea"/>
                <a:sym typeface="+mn-ea"/>
              </a:rPr>
              <a:t>熵𝐻(𝑝)</a:t>
            </a:r>
            <a:r>
              <a:rPr lang="zh-CN" altLang="en-US" dirty="0">
                <a:latin typeface="Calibri" panose="020F0502020204030204" charset="0"/>
                <a:ea typeface="+mn-ea"/>
                <a:cs typeface="+mn-ea"/>
                <a:sym typeface="+mn-ea"/>
              </a:rPr>
              <a:t>与 p,q 的 </a:t>
            </a:r>
            <a:r>
              <a:rPr lang="zh-CN" altLang="en-US" b="1" dirty="0">
                <a:latin typeface="Calibri" panose="020F0502020204030204" charset="0"/>
                <a:ea typeface="+mn-ea"/>
                <a:cs typeface="+mn-ea"/>
                <a:sym typeface="+mn-ea"/>
              </a:rPr>
              <a:t>KL 散度</a:t>
            </a:r>
            <a:r>
              <a:rPr lang="zh-CN" altLang="en-US" dirty="0">
                <a:latin typeface="Calibri" panose="020F0502020204030204" charset="0"/>
                <a:ea typeface="+mn-ea"/>
                <a:cs typeface="+mn-ea"/>
                <a:sym typeface="+mn-ea"/>
              </a:rPr>
              <a:t>(Kullback-Leibler Divergence)的和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301115" y="3942080"/>
            <a:ext cx="36493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宋体" panose="02010600030101010101" pitchFamily="2" charset="-122"/>
              </a:rPr>
              <a:t>KL 散度是衡量两个分布距离的指标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301115" y="4795520"/>
            <a:ext cx="336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当某类概率为</a:t>
            </a:r>
            <a:r>
              <a:rPr lang="en-US" altLang="zh-CN"/>
              <a:t>1</a:t>
            </a:r>
            <a:r>
              <a:rPr lang="zh-CN" altLang="en-US"/>
              <a:t>时，交叉熵为</a:t>
            </a:r>
            <a:r>
              <a:rPr lang="en-US" altLang="zh-CN"/>
              <a:t>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03490" y="3735070"/>
            <a:ext cx="63106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Calibri" panose="020F0502020204030204" charset="0"/>
                <a:ea typeface="+mn-ea"/>
                <a:cs typeface="+mn-ea"/>
                <a:sym typeface="+mn-ea"/>
              </a:rPr>
              <a:t>label:  [0,      1,     0]</a:t>
            </a:r>
            <a:endParaRPr lang="en-US" altLang="zh-CN"/>
          </a:p>
          <a:p>
            <a:r>
              <a:rPr lang="en-US" altLang="zh-CN">
                <a:latin typeface="Calibri" panose="020F0502020204030204" charset="0"/>
                <a:ea typeface="+mn-ea"/>
                <a:cs typeface="+mn-ea"/>
                <a:sym typeface="+mn-ea"/>
              </a:rPr>
              <a:t>out:     [0.05,0.95,0]</a:t>
            </a:r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03490" y="4415790"/>
            <a:ext cx="40938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H(p,q)=(0×ln0.05+1×ln0.95+0×ln0)</a:t>
            </a:r>
          </a:p>
          <a:p>
            <a:r>
              <a:rPr lang="en-US" altLang="zh-CN">
                <a:sym typeface="+mn-ea"/>
              </a:rPr>
              <a:t>=-1×ln0.95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44445" y="2493645"/>
          <a:ext cx="3386455" cy="41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r:id="rId4" imgW="1752600" imgH="215900" progId="Equation.KSEE3">
                  <p:embed/>
                </p:oleObj>
              </mc:Choice>
              <mc:Fallback>
                <p:oleObj r:id="rId4" imgW="1752600" imgH="2159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4445" y="2493645"/>
                        <a:ext cx="3386455" cy="41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01925" y="3088005"/>
          <a:ext cx="276034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r:id="rId6" imgW="1917065" imgH="419100" progId="Equation.KSEE3">
                  <p:embed/>
                </p:oleObj>
              </mc:Choice>
              <mc:Fallback>
                <p:oleObj r:id="rId6" imgW="1917065" imgH="4191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1925" y="3088005"/>
                        <a:ext cx="2760345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5000" y="281940"/>
            <a:ext cx="232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损失函数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2640" y="1826260"/>
            <a:ext cx="40976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sigmoid+MSE sigmmoid</a:t>
            </a:r>
            <a:r>
              <a:rPr lang="zh-CN" altLang="en-US"/>
              <a:t>容易出现梯度离散的现象，</a:t>
            </a:r>
            <a:r>
              <a:t>当前模型的输出接近0或者1时，σ′(z)就会非常小，接近0，使得求得的梯度很小，损失函数收敛的很慢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2640" y="5207635"/>
            <a:ext cx="4177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在误差比较大的时候收敛速度快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02640" y="805180"/>
            <a:ext cx="3609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交叉熵常用于分类问题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02640" y="1315720"/>
            <a:ext cx="4709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为什么不用均方差？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70" y="3677920"/>
            <a:ext cx="3851910" cy="2917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7565" y="4314190"/>
            <a:ext cx="3429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交叉熵只与标签类别</a:t>
            </a:r>
            <a:r>
              <a:rPr lang="zh-CN" altLang="en-US"/>
              <a:t>有关，均方差与其</a:t>
            </a:r>
            <a:r>
              <a:rPr lang="zh-CN" altLang="en-US" dirty="0"/>
              <a:t>他类别也有关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65" y="3257550"/>
            <a:ext cx="2592070" cy="7594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565" y="3167380"/>
            <a:ext cx="3705225" cy="628650"/>
          </a:xfrm>
          <a:prstGeom prst="rect">
            <a:avLst/>
          </a:prstGeom>
        </p:spPr>
      </p:pic>
      <p:pic>
        <p:nvPicPr>
          <p:cNvPr id="10" name="图片 9" descr="201810312144544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105" y="1173480"/>
            <a:ext cx="2253615" cy="1684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720" y="2219960"/>
            <a:ext cx="3983355" cy="2987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2925" y="184150"/>
            <a:ext cx="167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反向传播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9720" y="884555"/>
                <a:ext cx="9540875" cy="718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我们希望通过在训练集𝔻</a:t>
                </a:r>
                <a:r>
                  <a:rPr lang="en-US" altLang="zh-CN" i="1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train</a:t>
                </a: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上面学习到</a:t>
                </a:r>
                <a:r>
                  <a:rPr lang="zh-CN" altLang="en-US">
                    <a:solidFill>
                      <a:srgbClr val="FF0000"/>
                    </a:solidFill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一组参数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w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b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使得误差的</a:t>
                </a:r>
                <a:r>
                  <a:rPr lang="zh-CN" altLang="en-US">
                    <a:solidFill>
                      <a:srgbClr val="FF0000"/>
                    </a:solidFill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误差ℒ最小</a:t>
                </a: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：</a:t>
                </a:r>
                <a:endParaRPr lang="zh-CN" alt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𝑎𝑟𝑔𝑚𝑖𝑛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，</m:t>
                          </m:r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" y="884555"/>
                <a:ext cx="9540875" cy="718185"/>
              </a:xfrm>
              <a:prstGeom prst="rect">
                <a:avLst/>
              </a:prstGeom>
              <a:blipFill rotWithShape="1">
                <a:blip r:embed="rId4"/>
                <a:stretch>
                  <a:fillRect t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9720" y="2155190"/>
            <a:ext cx="2396490" cy="18192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72105" y="2078990"/>
            <a:ext cx="2337435" cy="1971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385435" y="2258060"/>
                <a:ext cx="2407920" cy="11334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’=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𝑙𝑟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sz="2400" i="1" baseline="-25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435" y="2258060"/>
                <a:ext cx="2407920" cy="1133475"/>
              </a:xfrm>
              <a:prstGeom prst="rect">
                <a:avLst/>
              </a:prstGeom>
              <a:blipFill rotWithShape="1">
                <a:blip r:embed="rId7"/>
                <a:stretch>
                  <a:fillRect b="-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201025" y="2758440"/>
                <a:ext cx="3566795" cy="61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’=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𝑙𝑟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i="1" baseline="-25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𝑑𝑏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025" y="2758440"/>
                <a:ext cx="3566795" cy="6121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823585" y="3391535"/>
            <a:ext cx="4993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在直线拟合时，我们使用误差更新</a:t>
            </a:r>
            <a:r>
              <a:rPr lang="en-US" altLang="zh-CN"/>
              <a:t>w,b</a:t>
            </a:r>
            <a:r>
              <a:rPr lang="zh-CN" altLang="en-US"/>
              <a:t>，使得误差减小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41985" y="4526280"/>
            <a:ext cx="83426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利用误差反向传播算法进行反向计算的过程也叫</a:t>
            </a:r>
            <a:r>
              <a:rPr lang="zh-CN" altLang="en-US">
                <a:solidFill>
                  <a:srgbClr val="FF0000"/>
                </a:solidFill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反向传播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(Backward propagation)。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07355" y="4046855"/>
            <a:ext cx="4225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i="1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lr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为</a:t>
            </a:r>
            <a:r>
              <a:rPr lang="zh-CN" altLang="en-US" b="1">
                <a:solidFill>
                  <a:srgbClr val="FF0000"/>
                </a:solidFill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学习率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，决定梯度更新的速率和步长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1970" y="1132840"/>
            <a:ext cx="2034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导数</a:t>
            </a:r>
            <a:r>
              <a:rPr lang="zh-CN" altLang="en-US">
                <a:sym typeface="+mn-ea"/>
              </a:rPr>
              <a:t>（Derivative）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94435" y="1645285"/>
                <a:ext cx="889762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几何意义：表示函数曲线在点P0</a:t>
                </a:r>
                <a:r>
                  <a:rPr lang="en-US" altLang="zh-CN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(</a:t>
                </a: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x</a:t>
                </a:r>
                <a:r>
                  <a:rPr lang="zh-CN" altLang="en-US" baseline="-25000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0</a:t>
                </a: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处的切线的斜率</a:t>
                </a:r>
                <a:r>
                  <a:rPr lang="en-US" altLang="zh-CN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,</a:t>
                </a:r>
                <a:r>
                  <a:rPr lang="zh-CN" altLang="en-US">
                    <a:latin typeface="Calibri" panose="020F0502020204030204" charset="0"/>
                    <a:ea typeface="+mn-ea"/>
                    <a:cs typeface="+mn-ea"/>
                    <a:sym typeface="+mn-ea"/>
                  </a:rPr>
                  <a:t>函数值沿着𝑥方向的变化率。</a:t>
                </a:r>
                <a:endParaRPr lang="zh-CN" altLang="en-US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35" y="1645285"/>
                <a:ext cx="8897620" cy="368300"/>
              </a:xfrm>
              <a:prstGeom prst="rect">
                <a:avLst/>
              </a:prstGeom>
              <a:blipFill rotWithShape="1">
                <a:blip r:embed="rId2"/>
                <a:stretch>
                  <a:fillRect t="-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55320" y="334645"/>
            <a:ext cx="1327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反向传播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94435" y="2817495"/>
            <a:ext cx="10113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在数学中，一个多变量的函数的偏导数，就是它关于其中一个变量的导数而保持其他变量恒定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1970" y="2231390"/>
            <a:ext cx="25933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偏导数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宋体" panose="02010600030101010101" pitchFamily="2" charset="-122"/>
              </a:rPr>
              <a:t>(Partial Derivative)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94435" y="3765550"/>
            <a:ext cx="704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需要求出网络的所有偏导数。我们把函数所有偏导数写成向量形式：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4403725"/>
            <a:ext cx="3380105" cy="6267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94435" y="5300345"/>
            <a:ext cx="95396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它由所有偏导数组成，</a:t>
            </a:r>
            <a:r>
              <a:rPr lang="zh-CN" altLang="en-US" b="1">
                <a:latin typeface="Calibri" panose="020F0502020204030204" charset="0"/>
                <a:ea typeface="+mn-ea"/>
                <a:cs typeface="+mn-ea"/>
                <a:sym typeface="+mn-ea"/>
              </a:rPr>
              <a:t>表征方向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，</a:t>
            </a:r>
            <a:r>
              <a:rPr lang="zh-CN" altLang="en-US" b="1">
                <a:latin typeface="Calibri" panose="020F0502020204030204" charset="0"/>
                <a:ea typeface="+mn-ea"/>
                <a:cs typeface="+mn-ea"/>
                <a:sym typeface="+mn-ea"/>
              </a:rPr>
              <a:t>梯度的方向表示函数值上升最快的方向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，梯度的反向表示函数值下降最快的方向。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3405" y="3302635"/>
            <a:ext cx="2489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梯度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2445" y="349885"/>
            <a:ext cx="292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反向传播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2445" y="833120"/>
            <a:ext cx="908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下面介绍损失函数和激活函数的倒数，以便对网络的梯度进行更新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2445" y="1468120"/>
            <a:ext cx="270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损失函数梯度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" y="1940560"/>
            <a:ext cx="1925955" cy="817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12777" r="476"/>
          <a:stretch>
            <a:fillRect/>
          </a:stretch>
        </p:blipFill>
        <p:spPr>
          <a:xfrm>
            <a:off x="3702685" y="1940560"/>
            <a:ext cx="3055620" cy="84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505585" y="2861945"/>
                <a:ext cx="4292600" cy="5746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/>
                  <a:t>仅当𝑘 = 𝑖时才为 1，其他点都为 </a:t>
                </a:r>
                <a:r>
                  <a:rPr lang="en-US" altLang="zh-CN"/>
                  <a:t>0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85" y="2861945"/>
                <a:ext cx="4292600" cy="5746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60375" y="5212715"/>
            <a:ext cx="1475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Softmax 函数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565" y="5805170"/>
            <a:ext cx="2586355" cy="7518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43230" y="3480435"/>
            <a:ext cx="1475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交叉熵梯度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120" y="3933825"/>
            <a:ext cx="1581150" cy="7810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715" y="3961765"/>
            <a:ext cx="2333625" cy="7239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480" y="5805170"/>
            <a:ext cx="1162050" cy="685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92400" y="1492250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均方差梯度</a:t>
            </a:r>
          </a:p>
        </p:txBody>
      </p: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7900" y="2041525"/>
            <a:ext cx="173355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15" y="4170680"/>
            <a:ext cx="2519680" cy="532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60" y="4099560"/>
            <a:ext cx="2464435" cy="603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595" y="3343275"/>
            <a:ext cx="2978150" cy="2187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8630" y="986155"/>
            <a:ext cx="2870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激活函数的导数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160" y="2573655"/>
            <a:ext cx="1762125" cy="5448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445" y="1247775"/>
            <a:ext cx="1635125" cy="13258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685" y="2623185"/>
            <a:ext cx="2343150" cy="4953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74040" y="2242820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Relu</a:t>
            </a:r>
            <a:r>
              <a:rPr lang="zh-CN" altLang="en-US"/>
              <a:t>函数导数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905" y="229235"/>
            <a:ext cx="2972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反向传播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8630" y="986155"/>
            <a:ext cx="2870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激活函数的导数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905" y="229235"/>
            <a:ext cx="2972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反向传播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4386580"/>
            <a:ext cx="1858010" cy="596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65" y="4274820"/>
            <a:ext cx="4514215" cy="12350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580" y="3928110"/>
            <a:ext cx="2681605" cy="2184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3755" y="2133600"/>
            <a:ext cx="201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Sigmoid 函数导数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10" y="1835150"/>
            <a:ext cx="1971675" cy="733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184711" y="1895729"/>
                <a:ext cx="1915795" cy="6134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(1−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11" y="1895729"/>
                <a:ext cx="1915795" cy="613410"/>
              </a:xfrm>
              <a:prstGeom prst="rect">
                <a:avLst/>
              </a:prstGeom>
              <a:blipFill rotWithShape="1">
                <a:blip r:embed="rId6"/>
                <a:stretch>
                  <a:fillRect l="-30" t="-41" r="30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660" y="1446530"/>
            <a:ext cx="1774825" cy="1358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6950" y="3245485"/>
            <a:ext cx="189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tanh</a:t>
            </a:r>
            <a:r>
              <a:rPr lang="zh-CN" altLang="en-US"/>
              <a:t>函数导数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" y="1110615"/>
            <a:ext cx="3408680" cy="14687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1640840"/>
            <a:ext cx="2788285" cy="461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t="19373" r="-28"/>
          <a:stretch>
            <a:fillRect/>
          </a:stretch>
        </p:blipFill>
        <p:spPr>
          <a:xfrm>
            <a:off x="4309110" y="3321050"/>
            <a:ext cx="4065270" cy="968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275" y="199390"/>
            <a:ext cx="223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反向传播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2445" y="3239770"/>
            <a:ext cx="2972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链式法则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430" y="3321050"/>
            <a:ext cx="1933575" cy="714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40" y="4460240"/>
            <a:ext cx="5090795" cy="1952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450" y="4460240"/>
            <a:ext cx="5592445" cy="8604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73495" y="5702935"/>
            <a:ext cx="43675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激活函数、损失函数是可导的，</a:t>
            </a:r>
            <a:endParaRPr lang="zh-CN" altLang="en-US" b="1">
              <a:latin typeface="Calibri" panose="020F0502020204030204" charset="0"/>
              <a:ea typeface="+mn-ea"/>
              <a:cs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b="1">
                <a:latin typeface="Calibri" panose="020F0502020204030204" charset="0"/>
                <a:ea typeface="+mn-ea"/>
                <a:cs typeface="+mn-ea"/>
                <a:sym typeface="+mn-ea"/>
              </a:rPr>
              <a:t>可以求得</a:t>
            </a:r>
            <a:r>
              <a:rPr lang="zh-CN" altLang="en-US">
                <a:latin typeface="Calibri" panose="020F0502020204030204" charset="0"/>
                <a:ea typeface="+mn-ea"/>
                <a:cs typeface="+mn-ea"/>
                <a:sym typeface="+mn-ea"/>
              </a:rPr>
              <a:t>网络每层的</a:t>
            </a:r>
            <a:r>
              <a:rPr lang="zh-CN" altLang="en-US" b="1">
                <a:latin typeface="Calibri" panose="020F0502020204030204" charset="0"/>
                <a:ea typeface="+mn-ea"/>
                <a:cs typeface="+mn-ea"/>
                <a:sym typeface="+mn-ea"/>
              </a:rPr>
              <a:t>权重和偏差</a:t>
            </a:r>
            <a:endParaRPr lang="zh-CN" altLang="en-US"/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945380" y="170180"/>
          <a:ext cx="4918075" cy="39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9" imgW="2984500" imgH="241300" progId="Equation.KSEE3">
                  <p:embed/>
                </p:oleObj>
              </mc:Choice>
              <mc:Fallback>
                <p:oleObj r:id="rId9" imgW="29845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45380" y="170180"/>
                        <a:ext cx="4918075" cy="397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12690" y="567690"/>
          <a:ext cx="915670" cy="364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11" imgW="584200" imgH="241300" progId="Equation.KSEE3">
                  <p:embed/>
                </p:oleObj>
              </mc:Choice>
              <mc:Fallback>
                <p:oleObj r:id="rId11" imgW="5842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12690" y="567690"/>
                        <a:ext cx="915670" cy="364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12690" y="1089660"/>
          <a:ext cx="990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13" imgW="990600" imgH="393700" progId="Equation.KSEE3">
                  <p:embed/>
                </p:oleObj>
              </mc:Choice>
              <mc:Fallback>
                <p:oleObj r:id="rId13" imgW="990600" imgH="3937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12690" y="1089660"/>
                        <a:ext cx="990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0203180" y="199390"/>
            <a:ext cx="19888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输入经权重和偏置</a:t>
            </a:r>
          </a:p>
          <a:p>
            <a:endParaRPr lang="zh-CN" altLang="en-US" sz="1600"/>
          </a:p>
          <a:p>
            <a:r>
              <a:rPr lang="zh-CN" altLang="en-US" sz="1600"/>
              <a:t>激活函数</a:t>
            </a:r>
          </a:p>
          <a:p>
            <a:endParaRPr lang="zh-CN" altLang="en-US" sz="1600"/>
          </a:p>
          <a:p>
            <a:r>
              <a:rPr lang="zh-CN" altLang="en-US" sz="1600"/>
              <a:t>均方差损失函数</a:t>
            </a:r>
          </a:p>
          <a:p>
            <a:endParaRPr lang="zh-CN" altLang="en-US" sz="1600"/>
          </a:p>
          <a:p>
            <a:r>
              <a:rPr lang="zh-CN" altLang="en-US" sz="1600"/>
              <a:t>梯度</a:t>
            </a:r>
          </a:p>
          <a:p>
            <a:endParaRPr lang="zh-CN" altLang="en-US" sz="1600"/>
          </a:p>
          <a:p>
            <a:r>
              <a:rPr lang="zh-CN" altLang="en-US" sz="1600"/>
              <a:t>权重更新</a:t>
            </a:r>
          </a:p>
        </p:txBody>
      </p:sp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12690" y="2111375"/>
          <a:ext cx="140208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15" imgW="1168400" imgH="444500" progId="Equation.KSEE3">
                  <p:embed/>
                </p:oleObj>
              </mc:Choice>
              <mc:Fallback>
                <p:oleObj r:id="rId15" imgW="1168400" imgH="4445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12690" y="2111375"/>
                        <a:ext cx="140208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065530" y="667385"/>
            <a:ext cx="2654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单层网络权重更新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65530" y="2820035"/>
            <a:ext cx="2654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多层网络权重更新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48690" y="328930"/>
            <a:ext cx="3987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光隶书_CNKI" panose="02000500000000000000" charset="-122"/>
                <a:ea typeface="华光隶书_CNKI" panose="02000500000000000000" charset="-122"/>
              </a:rPr>
              <a:t>深度学习是人工智能的一种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8690" y="1076960"/>
            <a:ext cx="1027303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dirty="0"/>
              <a:t>人工智能：让机器获得像人类一样的智能机制的技术</a:t>
            </a:r>
          </a:p>
          <a:p>
            <a:pPr fontAlgn="auto">
              <a:lnSpc>
                <a:spcPct val="130000"/>
              </a:lnSpc>
            </a:pPr>
            <a:r>
              <a:rPr lang="zh-CN" altLang="en-US" sz="2000" dirty="0"/>
              <a:t>机器学习：机器自动从数据中学习规则的研究学科</a:t>
            </a:r>
          </a:p>
          <a:p>
            <a:pPr fontAlgn="auto">
              <a:lnSpc>
                <a:spcPct val="130000"/>
              </a:lnSpc>
            </a:pPr>
            <a:r>
              <a:rPr lang="zh-CN" altLang="en-US" sz="2000" dirty="0"/>
              <a:t>神经网络：简单说就是机器学习众多算法中的一类，设计的时候就是模仿人脑的处理方式，希望其可以按人类大脑的逻辑运行（尽管目前来说对人脑的研究仍不够透彻）</a:t>
            </a:r>
          </a:p>
          <a:p>
            <a:pPr fontAlgn="auto">
              <a:lnSpc>
                <a:spcPct val="130000"/>
              </a:lnSpc>
            </a:pPr>
            <a:r>
              <a:rPr lang="zh-CN" altLang="en-US" sz="2000" dirty="0"/>
              <a:t>深度学习：深层神经网络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46275" y="3257550"/>
            <a:ext cx="4755515" cy="2582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98675" y="5928360"/>
            <a:ext cx="4451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人工智能、机器学习、神经网络、深度学习之间的关系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3060" y="274320"/>
            <a:ext cx="2640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梯度下降法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8645" y="1583055"/>
            <a:ext cx="812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通过梯度下降法并不能保证全局最优解，主要由目标函数的非凸性造成的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14570" y="2250440"/>
            <a:ext cx="49968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如图，深蓝色区域为极小值区域，不同的优化轨迹可能得到不同的最优数值解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8645" y="1262380"/>
            <a:ext cx="7687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梯度下降法的计算过程就是沿梯度下降的方向求解极小值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6420" y="3994785"/>
            <a:ext cx="187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全局梯度下降法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05075" y="3994785"/>
            <a:ext cx="6461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计算训练集所有样本误差，对其求和再取平均值作为目标函数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54555" y="4529455"/>
            <a:ext cx="71621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优点：使当前目标函数减少得最多</a:t>
            </a:r>
          </a:p>
          <a:p>
            <a:r>
              <a:rPr lang="zh-CN" altLang="en-US"/>
              <a:t>缺点：在整个数据集上计算所有的梯度，所以批梯度下降法的速度会很慢、容易陷入局部最优解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55" y="5451475"/>
            <a:ext cx="2524125" cy="685800"/>
          </a:xfrm>
          <a:prstGeom prst="rect">
            <a:avLst/>
          </a:prstGeom>
        </p:spPr>
      </p:pic>
      <p:pic>
        <p:nvPicPr>
          <p:cNvPr id="10" name="图片 9" descr="201907282351264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" y="2031365"/>
            <a:ext cx="3469005" cy="18605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52575" y="2297430"/>
            <a:ext cx="71031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优点：计算量较少，节省计算时间</a:t>
            </a:r>
          </a:p>
          <a:p>
            <a:r>
              <a:rPr lang="zh-CN" altLang="en-US" dirty="0"/>
              <a:t>缺点：每次更新方向不一定最优，容易陷入局部最优解，下降过程曲折，</a:t>
            </a:r>
            <a:r>
              <a:rPr lang="zh-CN" altLang="en-US" dirty="0">
                <a:sym typeface="+mn-ea"/>
              </a:rPr>
              <a:t>易陷入山谷和</a:t>
            </a:r>
            <a:r>
              <a:rPr lang="zh-CN" altLang="en-US">
                <a:sym typeface="+mn-ea"/>
              </a:rPr>
              <a:t>马鞍形函数，没法并行计算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1460" y="50546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小批量梯度下降算法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21485" y="5612765"/>
            <a:ext cx="6149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每次从训练样本集上随机抽取一个小样本集</a:t>
            </a:r>
          </a:p>
          <a:p>
            <a:r>
              <a:rPr lang="zh-CN" altLang="en-US"/>
              <a:t>小样本上采用全局梯度下降</a:t>
            </a:r>
          </a:p>
          <a:p>
            <a:r>
              <a:rPr lang="zh-CN" altLang="en-US"/>
              <a:t>优点：兼具全局梯度下降法和随机梯度下降法的优点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51460" y="1005205"/>
            <a:ext cx="1805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随机梯度下降法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61160" y="1443355"/>
            <a:ext cx="606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每次计算一个样本误差更新权重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61160" y="1837690"/>
            <a:ext cx="68865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直到损失函数值停止下降或损失函数值小于某个可以容忍的阈值</a:t>
            </a:r>
          </a:p>
        </p:txBody>
      </p:sp>
      <p:pic>
        <p:nvPicPr>
          <p:cNvPr id="5" name="图片 4" descr="202103011942125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85" y="3339465"/>
            <a:ext cx="1905000" cy="1368425"/>
          </a:xfrm>
          <a:prstGeom prst="rect">
            <a:avLst/>
          </a:prstGeom>
        </p:spPr>
      </p:pic>
      <p:pic>
        <p:nvPicPr>
          <p:cNvPr id="6" name="图片 5" descr="201811031435129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020" y="3310890"/>
            <a:ext cx="1597660" cy="1483360"/>
          </a:xfrm>
          <a:prstGeom prst="rect">
            <a:avLst/>
          </a:prstGeom>
        </p:spPr>
      </p:pic>
      <p:pic>
        <p:nvPicPr>
          <p:cNvPr id="7" name="图片 6" descr="201811031434344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930" y="3310890"/>
            <a:ext cx="1419225" cy="14585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7065" y="840740"/>
            <a:ext cx="77997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机器学习的</a:t>
            </a:r>
            <a:r>
              <a:rPr lang="zh-CN" altLang="en-US" b="1"/>
              <a:t>主要目的</a:t>
            </a:r>
            <a:r>
              <a:rPr lang="zh-CN" altLang="en-US"/>
              <a:t>是从训练集上学习到数据的真实模型，从而能够在未见过的测试集上面也能够表现良好，我们把这种能力叫做泛化能力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47065" y="1752600"/>
            <a:ext cx="4979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模型的</a:t>
            </a:r>
            <a:r>
              <a:rPr lang="zh-CN" altLang="en-US" b="1"/>
              <a:t>表达能力</a:t>
            </a:r>
            <a:r>
              <a:rPr lang="zh-CN" altLang="en-US"/>
              <a:t>，也称之为模型的</a:t>
            </a:r>
            <a:r>
              <a:rPr lang="zh-CN" altLang="en-US" b="1"/>
              <a:t>容量</a:t>
            </a:r>
            <a:r>
              <a:rPr lang="zh-CN" altLang="en-US"/>
              <a:t>(Capacity)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7065" y="2370455"/>
            <a:ext cx="102927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当模型的</a:t>
            </a:r>
            <a:r>
              <a:rPr lang="zh-CN" altLang="en-US" b="1"/>
              <a:t>表达能力偏弱</a:t>
            </a:r>
            <a:r>
              <a:rPr lang="zh-CN" altLang="en-US"/>
              <a:t>时，比如单层线性层，它只能学习到线性模型，无法良好地逼近非线性模型。</a:t>
            </a:r>
          </a:p>
          <a:p>
            <a:endParaRPr lang="zh-CN" altLang="en-US"/>
          </a:p>
          <a:p>
            <a:r>
              <a:rPr lang="zh-CN" altLang="en-US"/>
              <a:t>模型的</a:t>
            </a:r>
            <a:r>
              <a:rPr lang="zh-CN" altLang="en-US" b="1"/>
              <a:t>表达能力过强</a:t>
            </a:r>
            <a:r>
              <a:rPr lang="zh-CN" altLang="en-US"/>
              <a:t>时，他就有可能把训练集的噪声模态也学到，导致在测试集上面表现不佳的现象（泛化能力偏弱）。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3358515"/>
            <a:ext cx="5417185" cy="30486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95470" y="6407150"/>
            <a:ext cx="2122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多项式模型容量示意图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7065" y="33274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模型表达能力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7570" y="847725"/>
            <a:ext cx="77508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当模型的</a:t>
            </a:r>
            <a:r>
              <a:rPr lang="zh-CN" altLang="en-US" b="1"/>
              <a:t>容量过小</a:t>
            </a:r>
            <a:r>
              <a:rPr lang="zh-CN" altLang="en-US"/>
              <a:t>时，模型不能够很好的学习到训练集数据的模态，</a:t>
            </a:r>
          </a:p>
          <a:p>
            <a:r>
              <a:rPr lang="zh-CN" altLang="en-US"/>
              <a:t>导致训练集上表现不佳，同时在未见的样本上表现也不佳。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8780" y="358140"/>
            <a:ext cx="21399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宋体" panose="02010600030101010101" pitchFamily="2" charset="-122"/>
              </a:rPr>
              <a:t>欠拟合(Underfitting)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1614170"/>
            <a:ext cx="4553585" cy="1965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7290" y="4234815"/>
            <a:ext cx="69665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学习到的模型在</a:t>
            </a:r>
            <a:r>
              <a:rPr lang="zh-CN" altLang="en-US" u="sng"/>
              <a:t>训练集上</a:t>
            </a:r>
            <a:r>
              <a:rPr lang="zh-CN" altLang="en-US"/>
              <a:t>的误差(如均方差)较大，同时在</a:t>
            </a:r>
            <a:r>
              <a:rPr lang="zh-CN" altLang="en-US" u="sng"/>
              <a:t>测试集</a:t>
            </a:r>
            <a:r>
              <a:rPr lang="zh-CN" altLang="en-US"/>
              <a:t>上面的误差也较大。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0520" y="3866515"/>
            <a:ext cx="1270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具体表现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77290" y="5553710"/>
            <a:ext cx="5710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通过增加神经网络的层数、增大中间维度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0520" y="4968240"/>
            <a:ext cx="131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解决办法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21105" y="963930"/>
            <a:ext cx="9870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当模型的容量过大时，网络模型除了学习到训练集数据的模态之外，还把额外的观测误差也学习进来，</a:t>
            </a:r>
          </a:p>
          <a:p>
            <a:r>
              <a:rPr lang="zh-CN" altLang="en-US"/>
              <a:t>导致学习的模型在训练集上面表现较好，但是在</a:t>
            </a:r>
            <a:r>
              <a:rPr lang="zh-CN" altLang="en-US" u="sng"/>
              <a:t>未见的样本</a:t>
            </a:r>
            <a:r>
              <a:rPr lang="zh-CN" altLang="en-US"/>
              <a:t>上表现不佳，也就是泛化能力偏弱。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4195" y="499745"/>
            <a:ext cx="195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过拟合</a:t>
            </a:r>
            <a:r>
              <a:rPr lang="zh-CN" altLang="en-US">
                <a:sym typeface="宋体" panose="02010600030101010101" pitchFamily="2" charset="-122"/>
              </a:rPr>
              <a:t>(Overfitting)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824" t="75" b="243"/>
          <a:stretch>
            <a:fillRect/>
          </a:stretch>
        </p:blipFill>
        <p:spPr>
          <a:xfrm>
            <a:off x="2340610" y="2319020"/>
            <a:ext cx="4995545" cy="3780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36670" y="6245860"/>
            <a:ext cx="1006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过拟合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0850" y="463550"/>
            <a:ext cx="687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防止过拟合方法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932180" y="2462530"/>
            <a:ext cx="102958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测试集中的样本不能参与模型的训练，防止模型“记忆”住数据的特征，损害模型的泛化能力。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35050" y="1925955"/>
            <a:ext cx="6230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一般的将数据集划分为训练集和测试集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55" y="2797810"/>
            <a:ext cx="3827780" cy="29667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41780" y="5764530"/>
            <a:ext cx="6818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每隔一段时间保存模型参数，用测试集挑选模型参数，效率低</a:t>
            </a:r>
          </a:p>
          <a:p>
            <a:r>
              <a:rPr lang="zh-CN" altLang="en-US"/>
              <a:t>在实际应用中客户不会给定测试集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52195" y="962025"/>
            <a:ext cx="7797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正则化、添加动量、学习率衰减、早停、</a:t>
            </a:r>
            <a:r>
              <a:rPr lang="en-US" altLang="zh-CN" sz="2000" b="1"/>
              <a:t>DropOut</a:t>
            </a:r>
            <a:r>
              <a:rPr lang="zh-CN" altLang="en-US" sz="2000" b="1"/>
              <a:t>、数据增强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5770" y="923290"/>
            <a:ext cx="97078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由于测试集的性能不能作为模型训练的反馈，我们需要在模型训练时能够挑选出较合适的模型超参数，</a:t>
            </a:r>
            <a:r>
              <a:rPr lang="zh-CN" altLang="en-US" b="1"/>
              <a:t>判断模型是否过拟合</a:t>
            </a:r>
            <a:r>
              <a:rPr lang="zh-CN" altLang="en-US"/>
              <a:t>等，因此需要将训练集再次切分为训练集𝔻train和验证集𝔻</a:t>
            </a:r>
            <a:r>
              <a:rPr lang="en-US" altLang="zh-CN"/>
              <a:t>val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5445" y="4076700"/>
            <a:ext cx="80143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验证集则用于选择模型的超参数(称为模型选择，Model selection)，它的</a:t>
            </a:r>
            <a:r>
              <a:rPr lang="zh-CN" altLang="en-US" b="1"/>
              <a:t>功能</a:t>
            </a:r>
            <a:r>
              <a:rPr lang="zh-CN" altLang="en-US"/>
              <a:t>包括：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4400" y="4649470"/>
            <a:ext cx="71456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根据验证集的性能表现来调整学习率，权值衰减系数，训练次数等 </a:t>
            </a:r>
          </a:p>
          <a:p>
            <a:r>
              <a:rPr lang="zh-CN" altLang="en-US"/>
              <a:t>根据验证集的性能表现来重新调整网络拓扑结构</a:t>
            </a:r>
          </a:p>
          <a:p>
            <a:r>
              <a:rPr lang="zh-CN" altLang="en-US"/>
              <a:t>根据验证集的性能表现判断是否过拟合和欠拟合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70" y="1568450"/>
            <a:ext cx="3797935" cy="23450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2290" y="25717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防止过拟合方法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54935" y="25717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划分验证集集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5595" y="34798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防止过拟合方法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10030" y="3316605"/>
            <a:ext cx="80137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具体来说，先将数据集打乱，然后再将打乱后的数据集均匀分成k份，轮流选择其中的k-1份作为训练集，剩下的一份作验证，计算模型的误差平方和。迭代进行k次后将k次的误差平方和做平均作为选择最优模型的依据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4380" y="29483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K-Flod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10030" y="1202055"/>
            <a:ext cx="703516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在给定的建模样本中，拿出大部分样本进行建模型，留小部分样本用刚建立的模型进行预报，并求这小部分样本的预报误差，记录它们的平方加和。</a:t>
            </a:r>
          </a:p>
          <a:p>
            <a:r>
              <a:rPr lang="zh-CN" altLang="en-US"/>
              <a:t>这个过程一直进行，直到所有的样本都被预报了一次而且仅被预报一次。把每个样本的预报误差平方加和，称为PRESS(predicted Error Sum of Squares)。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4380" y="867410"/>
            <a:ext cx="194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交叉验证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10030" y="4725035"/>
            <a:ext cx="77133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指只使用原本样本中的一项来当做验证资料， 而剩余的则留下来当做训练资料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4380" y="4356735"/>
            <a:ext cx="1143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留一验证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75" y="5089525"/>
            <a:ext cx="3859530" cy="1768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85" y="5257800"/>
            <a:ext cx="3754120" cy="14839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7525" y="1677035"/>
            <a:ext cx="79095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发现过拟合，通过减少网络的层数，减少每层中网络参数量的规模可以有效降低网络的容量。</a:t>
            </a:r>
          </a:p>
          <a:p>
            <a:r>
              <a:rPr lang="zh-CN" altLang="en-US"/>
              <a:t>反之，如果发现模型欠拟合，需要增大网络的容量，可以通过增加层数，增大每层的参数量等方式实现。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7525" y="1163320"/>
            <a:ext cx="5994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通过验证集可以判断网络模型是否过拟合或者欠拟合，</a:t>
            </a:r>
          </a:p>
        </p:txBody>
      </p:sp>
      <p:pic>
        <p:nvPicPr>
          <p:cNvPr id="5" name="图片 4" descr="C:\Users\ll_like\Desktop\图片1.png图片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65020" y="2892743"/>
            <a:ext cx="4413250" cy="3881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7525" y="48387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防止过拟合方法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" y="4855210"/>
            <a:ext cx="4610100" cy="361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4630" y="923290"/>
            <a:ext cx="1907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正则化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8205" y="1285875"/>
            <a:ext cx="665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通过限制网络参数的稀疏性，可以来约束网络的实际容量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8205" y="1839595"/>
            <a:ext cx="6913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这种约束一般通过在损失函数上添加额外的参数稀疏性惩罚项实现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" y="4106545"/>
            <a:ext cx="3524250" cy="457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01285" y="4195445"/>
            <a:ext cx="145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原来的损失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78270" y="4855210"/>
            <a:ext cx="1856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添加惩罚项后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25830" y="5643245"/>
            <a:ext cx="7584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其中𝛺(𝜃)表示对网络参数𝜃的稀疏性约束函数，一般，参数𝜃的稀疏性约束通过约束参数𝜃</a:t>
            </a:r>
            <a:r>
              <a:rPr lang="en-US" altLang="zh-CN"/>
              <a:t>(w,b)</a:t>
            </a:r>
            <a:r>
              <a:rPr lang="zh-CN" altLang="en-US"/>
              <a:t>的𝐿范数实现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65" y="2469515"/>
            <a:ext cx="5705475" cy="409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1145" y="304800"/>
            <a:ext cx="594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防止过拟合方法</a:t>
            </a:r>
          </a:p>
        </p:txBody>
      </p:sp>
      <p:pic>
        <p:nvPicPr>
          <p:cNvPr id="10" name="图片 9" descr="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338455"/>
            <a:ext cx="3951605" cy="3370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93495" y="3063875"/>
            <a:ext cx="5688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多项式的项数越多，表达能力越强，增加包含多项式系数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β</a:t>
            </a:r>
            <a:r>
              <a:rPr lang="zh-CN" altLang="en-US"/>
              <a:t>的参数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ε可以改变多项式的表达能力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1990" y="1082675"/>
            <a:ext cx="10515600" cy="6623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/>
              <a:t>深度学习目标：让机器能够像人一样具有分析学习能力，能够识别文字、图像和声音等数据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7850" y="3244850"/>
            <a:ext cx="9869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应用：计算机视觉、语音识别、自然语言处理等其他领域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8920" y="957580"/>
            <a:ext cx="397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常用正则化方式，</a:t>
            </a:r>
            <a:r>
              <a:rPr lang="en-US" altLang="zh-CN"/>
              <a:t>L0</a:t>
            </a:r>
            <a:r>
              <a:rPr lang="zh-CN" altLang="en-US"/>
              <a:t>，</a:t>
            </a:r>
            <a:r>
              <a:rPr lang="en-US" altLang="zh-CN"/>
              <a:t>L1</a:t>
            </a:r>
            <a:r>
              <a:rPr lang="zh-CN" altLang="en-US"/>
              <a:t>，</a:t>
            </a:r>
            <a:r>
              <a:rPr lang="en-US" altLang="zh-CN"/>
              <a:t>L2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1537335"/>
            <a:ext cx="1743075" cy="72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576955" y="1537335"/>
                <a:ext cx="485076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/>
                  <a:t>其中 L0 范数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𝜃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‖</m:t>
                    </m:r>
                  </m:oMath>
                </a14:m>
                <a:r>
                  <a:rPr lang="zh-CN" altLang="en-US" baseline="-25000"/>
                  <a:t>0</a:t>
                </a:r>
                <a:r>
                  <a:rPr lang="zh-CN" altLang="en-US"/>
                  <a:t>定义为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𝜃</m:t>
                    </m:r>
                    <m:r>
                      <a:rPr lang="en-US" altLang="zh-CN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/>
                  <a:t>中非零元素的个数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55" y="1537335"/>
                <a:ext cx="485076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576955" y="1995170"/>
            <a:ext cx="39916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迫使网络中的连接权值大部分为 0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76955" y="2453005"/>
            <a:ext cx="311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不可导，很少用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525520" y="3368675"/>
                <a:ext cx="490220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/>
                  <a:t>定义为张量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𝜃</m:t>
                    </m:r>
                    <m:r>
                      <a:rPr lang="en-US" altLang="zh-CN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/>
                  <a:t>中所有元素的绝对值之和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520" y="3368675"/>
                <a:ext cx="4902200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435" y="4733925"/>
            <a:ext cx="1762125" cy="63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576955" y="4799330"/>
                <a:ext cx="387096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/>
                  <a:t>定义为张量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𝜃</m:t>
                    </m:r>
                    <m:r>
                      <a:rPr lang="en-US" altLang="zh-CN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/>
                  <a:t>中所有元素的平方和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55" y="4799330"/>
                <a:ext cx="387096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71145" y="304800"/>
            <a:ext cx="594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防止过拟合方法</a:t>
            </a:r>
          </a:p>
        </p:txBody>
      </p:sp>
      <p:pic>
        <p:nvPicPr>
          <p:cNvPr id="10" name="图片 9" descr="图片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435" y="3145155"/>
            <a:ext cx="1676400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2885" y="4029075"/>
            <a:ext cx="159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动量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2350" y="1652270"/>
            <a:ext cx="9195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如果存在一个ε&gt;0，使的所有满足|x-x*| &lt; ε 的x都有f(x*) ≤ f(x) 我们就把点x*对应的函数值f(x*)称为一个函数f的局部最小值。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2885" y="121666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宋体" panose="02010600030101010101" pitchFamily="2" charset="-122"/>
              </a:rPr>
              <a:t>局部极小值：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60" y="2469515"/>
            <a:ext cx="2935605" cy="1409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81100" y="4012565"/>
            <a:ext cx="7188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一个物体的动量指的是这个物体在它运动方向上保持运动的趋势。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950720" y="4660900"/>
            <a:ext cx="756285" cy="2146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715895" y="4678045"/>
            <a:ext cx="764540" cy="146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139950" y="4824095"/>
            <a:ext cx="507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</a:t>
            </a:r>
            <a:r>
              <a:rPr lang="en-US" altLang="zh-CN" baseline="-25000"/>
              <a:t>0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844800" y="4875530"/>
            <a:ext cx="507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</a:t>
            </a:r>
            <a:r>
              <a:rPr lang="en-US" altLang="zh-CN" baseline="-25000"/>
              <a:t>1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5192395" y="4621530"/>
            <a:ext cx="448310" cy="1206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192395" y="4759325"/>
            <a:ext cx="764540" cy="146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321300" y="4956810"/>
            <a:ext cx="507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</a:t>
            </a:r>
            <a:r>
              <a:rPr lang="en-US" altLang="zh-CN" baseline="-25000"/>
              <a:t>1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193665" y="4742180"/>
            <a:ext cx="936625" cy="171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05" y="5376545"/>
            <a:ext cx="2819400" cy="5715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l="3970" t="10510" r="1508" b="24196"/>
          <a:stretch>
            <a:fillRect/>
          </a:stretch>
        </p:blipFill>
        <p:spPr>
          <a:xfrm>
            <a:off x="4915535" y="5376545"/>
            <a:ext cx="2783840" cy="8210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535" y="2432685"/>
            <a:ext cx="3517265" cy="13392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2489200"/>
            <a:ext cx="3457575" cy="1482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1775" y="641985"/>
            <a:ext cx="2157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添加动量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145" y="304800"/>
            <a:ext cx="594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防止过拟合方法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0030" y="940435"/>
            <a:ext cx="211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学习率衰减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" y="1360170"/>
            <a:ext cx="7856220" cy="2864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80" y="4505325"/>
            <a:ext cx="4128135" cy="2352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030" y="31750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防止过拟合方法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812530" y="1738630"/>
            <a:ext cx="3379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学习率太小：收敛速度太慢</a:t>
            </a:r>
          </a:p>
          <a:p>
            <a:r>
              <a:rPr lang="zh-CN" altLang="en-US"/>
              <a:t>学习率太大：不收敛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3540" y="1856105"/>
            <a:ext cx="7473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损失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0030" y="923290"/>
            <a:ext cx="192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EarlyStopping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0" y="556895"/>
            <a:ext cx="3535045" cy="21513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24480"/>
            <a:ext cx="3447415" cy="3748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44235" y="335280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只运行一次梯度下降，我们就可以找出较小值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44235" y="4149725"/>
            <a:ext cx="2242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并没有对网络参数进行更新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12485" y="1631950"/>
            <a:ext cx="2603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验证集检测准确率</a:t>
            </a:r>
          </a:p>
          <a:p>
            <a:r>
              <a:rPr lang="zh-CN" altLang="en-US"/>
              <a:t>验证集做模型参数选择</a:t>
            </a:r>
          </a:p>
          <a:p>
            <a:r>
              <a:rPr lang="zh-CN" altLang="en-US"/>
              <a:t>在数据表现最好时停止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0030" y="304800"/>
            <a:ext cx="360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防止过拟合方法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7040" y="858520"/>
            <a:ext cx="1383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Dropout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76070" y="858520"/>
            <a:ext cx="319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假设网络间连接越少越好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9785" y="2275205"/>
            <a:ext cx="78238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宋体" panose="02010600030101010101" pitchFamily="2" charset="-122"/>
              </a:rPr>
              <a:t>训练时，</a:t>
            </a:r>
            <a:r>
              <a:rPr lang="zh-CN" altLang="en-US"/>
              <a:t>减少每次实际参与计算的模型的参数量；</a:t>
            </a:r>
          </a:p>
          <a:p>
            <a:r>
              <a:rPr lang="zh-CN" altLang="en-US"/>
              <a:t>测试时，Dropout 会</a:t>
            </a:r>
            <a:r>
              <a:rPr lang="zh-CN" altLang="en-US" b="1"/>
              <a:t>恢复</a:t>
            </a:r>
            <a:r>
              <a:rPr lang="zh-CN" altLang="en-US"/>
              <a:t>所有的连接，保证模型测试时获得最好的性能。</a:t>
            </a:r>
          </a:p>
        </p:txBody>
      </p:sp>
      <p:pic>
        <p:nvPicPr>
          <p:cNvPr id="8" name="图片 7" descr="201806191852257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15" y="3440430"/>
            <a:ext cx="3823970" cy="20891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9785" y="1428750"/>
            <a:ext cx="7849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我们在</a:t>
            </a:r>
            <a:r>
              <a:rPr lang="zh-CN" altLang="en-US" b="1"/>
              <a:t>前向传播</a:t>
            </a:r>
            <a:r>
              <a:rPr lang="zh-CN" altLang="en-US"/>
              <a:t>的时候，让某个神经元的激活值以一定的概率p</a:t>
            </a:r>
            <a:r>
              <a:rPr lang="zh-CN" altLang="en-US" b="1"/>
              <a:t>停止工作</a:t>
            </a:r>
            <a:r>
              <a:rPr lang="zh-CN" altLang="en-US"/>
              <a:t>，这样可以使模型泛化性更强，因为它不会太依赖某些局部的特征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0030" y="304800"/>
            <a:ext cx="360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防止过拟合方法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0030" y="304800"/>
            <a:ext cx="206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防止过拟合方法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76450" y="1381760"/>
            <a:ext cx="78359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随机断掉网络部分隐藏神经元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修改后的网络前项传播，损失结果通过修改的网络反向传播</a:t>
            </a:r>
            <a:r>
              <a:rPr lang="en-US" altLang="zh-CN"/>
              <a:t>(w,b)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恢复被删掉的神经元，重复这一过程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13155" y="961390"/>
            <a:ext cx="1057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30300" y="2706370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效果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93695" y="593090"/>
            <a:ext cx="2746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Dropout</a:t>
            </a:r>
          </a:p>
        </p:txBody>
      </p:sp>
      <p:pic>
        <p:nvPicPr>
          <p:cNvPr id="3" name="图片 2" descr="图片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82520" y="2837180"/>
            <a:ext cx="4520565" cy="38525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9610" y="1008380"/>
            <a:ext cx="1546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数据增强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1725" y="2856865"/>
            <a:ext cx="7570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旋转、缩放、平移、裁剪、改变视角、遮挡某局部区域、添加高斯噪声、变换视角、随机擦除等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2670" y="1614170"/>
            <a:ext cx="76295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数据增强(Data</a:t>
            </a:r>
            <a:r>
              <a:rPr lang="en-US" altLang="zh-CN"/>
              <a:t> </a:t>
            </a:r>
            <a:r>
              <a:rPr lang="zh-CN" altLang="en-US"/>
              <a:t>Augmentation)是指在维持样本</a:t>
            </a:r>
            <a:r>
              <a:rPr lang="zh-CN" altLang="en-US" b="1"/>
              <a:t>标签不变</a:t>
            </a:r>
            <a:r>
              <a:rPr lang="zh-CN" altLang="en-US"/>
              <a:t>的条件下，根据先验知识改变样本的特征，使得新产生的样本也符合或者近似符合数据的真实分布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0030" y="304800"/>
            <a:ext cx="206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防止过拟合方法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995" y="18161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pc="300" dirty="0">
                <a:solidFill>
                  <a:schemeClr val="tx1"/>
                </a:solidFill>
                <a:sym typeface="+mn-ea"/>
              </a:rPr>
              <a:t>卷积神经网络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42530" y="458724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总参数量约 335K 个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0540" y="4587240"/>
            <a:ext cx="40182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全连接神经网络存在的问题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参数量大，计算量大，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输入大小固定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15255" y="5140960"/>
            <a:ext cx="54883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图片分类需要较少的图片大小信息，需要更多的特征信息</a:t>
            </a:r>
          </a:p>
        </p:txBody>
      </p:sp>
      <p:pic>
        <p:nvPicPr>
          <p:cNvPr id="9" name="内容占位符 3"/>
          <p:cNvPicPr>
            <a:picLocks noChangeAspect="1"/>
          </p:cNvPicPr>
          <p:nvPr/>
        </p:nvPicPr>
        <p:blipFill>
          <a:blip r:embed="rId2"/>
          <a:srcRect l="498" b="2815"/>
          <a:stretch>
            <a:fillRect/>
          </a:stretch>
        </p:blipFill>
        <p:spPr>
          <a:xfrm>
            <a:off x="5613400" y="740410"/>
            <a:ext cx="5394960" cy="2368550"/>
          </a:xfrm>
          <a:prstGeom prst="rect">
            <a:avLst/>
          </a:prstGeom>
        </p:spPr>
      </p:pic>
      <p:pic>
        <p:nvPicPr>
          <p:cNvPr id="11" name="图片 10" descr="图片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" y="692785"/>
            <a:ext cx="5028565" cy="3573780"/>
          </a:xfrm>
          <a:prstGeom prst="rect">
            <a:avLst/>
          </a:prstGeom>
        </p:spPr>
      </p:pic>
      <p:pic>
        <p:nvPicPr>
          <p:cNvPr id="12" name="图片 11" descr="图片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860" y="3536950"/>
            <a:ext cx="48387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2770" y="410210"/>
            <a:ext cx="258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卷积由来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3410" y="1419225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人眼观察的方式</a:t>
            </a:r>
          </a:p>
          <a:p>
            <a:r>
              <a:rPr lang="zh-CN" altLang="en-US"/>
              <a:t>注意力集中于关注对象</a:t>
            </a:r>
          </a:p>
          <a:p>
            <a:r>
              <a:rPr lang="zh-CN" altLang="en-US"/>
              <a:t>而不是全部视野内的信息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70" y="1122680"/>
            <a:ext cx="3105150" cy="225742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486525" y="1111885"/>
            <a:ext cx="210820" cy="210820"/>
          </a:xfrm>
          <a:prstGeom prst="ellipse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0" indent="0" algn="l"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86525" y="1518920"/>
            <a:ext cx="210820" cy="210820"/>
          </a:xfrm>
          <a:prstGeom prst="ellipse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0" indent="0" algn="l"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86525" y="1884680"/>
            <a:ext cx="210820" cy="210820"/>
          </a:xfrm>
          <a:prstGeom prst="ellipse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0" indent="0" algn="l"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86525" y="2250440"/>
            <a:ext cx="210820" cy="210820"/>
          </a:xfrm>
          <a:prstGeom prst="ellipse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0" indent="0" algn="l"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77430" y="1562100"/>
            <a:ext cx="230505" cy="230505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>
            <a:normAutofit fontScale="65000" lnSpcReduction="20000"/>
          </a:bodyPr>
          <a:lstStyle/>
          <a:p>
            <a:pPr marL="0" indent="0" algn="l"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89495" y="2095500"/>
            <a:ext cx="230505" cy="230505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>
            <a:normAutofit fontScale="65000" lnSpcReduction="20000"/>
          </a:bodyPr>
          <a:lstStyle/>
          <a:p>
            <a:pPr marL="0" indent="0" algn="l"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77430" y="1059815"/>
            <a:ext cx="230505" cy="230505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>
            <a:normAutofit fontScale="65000" lnSpcReduction="20000"/>
          </a:bodyPr>
          <a:lstStyle/>
          <a:p>
            <a:pPr marL="0" indent="0" algn="l"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直接箭头连接符 18"/>
          <p:cNvCxnSpPr>
            <a:stCxn id="6" idx="6"/>
            <a:endCxn id="17" idx="1"/>
          </p:cNvCxnSpPr>
          <p:nvPr/>
        </p:nvCxnSpPr>
        <p:spPr>
          <a:xfrm flipV="1">
            <a:off x="6697345" y="1175385"/>
            <a:ext cx="680085" cy="419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6"/>
          </p:cNvCxnSpPr>
          <p:nvPr/>
        </p:nvCxnSpPr>
        <p:spPr>
          <a:xfrm>
            <a:off x="6697345" y="1624330"/>
            <a:ext cx="641985" cy="431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5"/>
          </p:cNvCxnSpPr>
          <p:nvPr/>
        </p:nvCxnSpPr>
        <p:spPr>
          <a:xfrm>
            <a:off x="6666230" y="2064385"/>
            <a:ext cx="730250" cy="857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7"/>
            <a:endCxn id="17" idx="1"/>
          </p:cNvCxnSpPr>
          <p:nvPr/>
        </p:nvCxnSpPr>
        <p:spPr>
          <a:xfrm flipV="1">
            <a:off x="6666230" y="1175385"/>
            <a:ext cx="711200" cy="37465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8" idx="7"/>
          </p:cNvCxnSpPr>
          <p:nvPr/>
        </p:nvCxnSpPr>
        <p:spPr>
          <a:xfrm flipV="1">
            <a:off x="6666230" y="1657350"/>
            <a:ext cx="720725" cy="25844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6"/>
          </p:cNvCxnSpPr>
          <p:nvPr/>
        </p:nvCxnSpPr>
        <p:spPr>
          <a:xfrm flipV="1">
            <a:off x="6697345" y="2165985"/>
            <a:ext cx="699135" cy="18986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355" y="881380"/>
            <a:ext cx="2929255" cy="274066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610985" y="2625725"/>
            <a:ext cx="1993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向下滑动</a:t>
            </a:r>
          </a:p>
          <a:p>
            <a:r>
              <a:rPr lang="zh-CN" altLang="en-US"/>
              <a:t>每次观察相同</a:t>
            </a:r>
            <a:r>
              <a:rPr lang="zh-CN" altLang="en-US">
                <a:sym typeface="+mn-ea"/>
              </a:rPr>
              <a:t>大小区域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10985" y="3963670"/>
            <a:ext cx="2405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感受野：被观察区域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3960495"/>
            <a:ext cx="2162175" cy="2466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66230" y="4883150"/>
            <a:ext cx="55264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权值共享：</a:t>
            </a:r>
            <a:r>
              <a:rPr lang="zh-CN" altLang="en-US">
                <a:sym typeface="+mn-ea"/>
              </a:rPr>
              <a:t>使用相同的权值</a:t>
            </a:r>
            <a:r>
              <a:rPr lang="zh-CN" altLang="en-US"/>
              <a:t>观察每个区域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0215" y="6800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卷积效果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36165" y="1048385"/>
            <a:ext cx="58902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借鉴计算机视觉卷积核思想，提取图像的图不同信息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25" y="2141855"/>
            <a:ext cx="3982720" cy="2004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75" y="2439035"/>
            <a:ext cx="4010025" cy="2047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20" y="4430395"/>
            <a:ext cx="4200525" cy="2543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110" y="-77470"/>
            <a:ext cx="10515600" cy="1325563"/>
          </a:xfrm>
        </p:spPr>
        <p:txBody>
          <a:bodyPr/>
          <a:lstStyle/>
          <a:p>
            <a:r>
              <a:rPr lang="zh-CN" altLang="en-US"/>
              <a:t>思考？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25" y="783590"/>
            <a:ext cx="5168900" cy="4093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93460" y="659130"/>
            <a:ext cx="4993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求图像中红点的最佳拟合直线</a:t>
            </a:r>
          </a:p>
          <a:p>
            <a:endParaRPr lang="zh-CN" altLang="en-US"/>
          </a:p>
          <a:p>
            <a:r>
              <a:rPr lang="zh-CN" altLang="en-US"/>
              <a:t>输入：一些红点</a:t>
            </a: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93460" y="1937385"/>
            <a:ext cx="2880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直线：</a:t>
            </a:r>
            <a:r>
              <a:rPr lang="en-US" altLang="zh-CN">
                <a:sym typeface="+mn-ea"/>
              </a:rPr>
              <a:t>y = ωx+b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093460" y="2640965"/>
            <a:ext cx="284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初始化：</a:t>
            </a:r>
            <a:r>
              <a:rPr lang="en-US" altLang="zh-CN">
                <a:sym typeface="+mn-ea"/>
              </a:rPr>
              <a:t>ω1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b1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93460" y="3188335"/>
            <a:ext cx="436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拟合偏差：</a:t>
            </a:r>
            <a:r>
              <a:rPr lang="en-US" altLang="zh-CN">
                <a:sym typeface="+mn-ea"/>
              </a:rPr>
              <a:t>loss</a:t>
            </a:r>
            <a:r>
              <a:rPr lang="zh-CN" altLang="en-US">
                <a:sym typeface="+mn-ea"/>
              </a:rPr>
              <a:t> =∑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 𝑤</a:t>
            </a:r>
            <a:r>
              <a:rPr lang="en-US" altLang="zh-CN">
                <a:sym typeface="+mn-ea"/>
              </a:rPr>
              <a:t>1*x</a:t>
            </a:r>
            <a:r>
              <a:rPr lang="en-US" altLang="zh-CN" baseline="-25000">
                <a:sym typeface="+mn-ea"/>
              </a:rPr>
              <a:t>i</a:t>
            </a:r>
            <a:r>
              <a:rPr lang="zh-CN" altLang="en-US">
                <a:sym typeface="+mn-ea"/>
              </a:rPr>
              <a:t> + </a:t>
            </a:r>
            <a:r>
              <a:rPr lang="en-US" altLang="zh-CN">
                <a:sym typeface="+mn-ea"/>
              </a:rPr>
              <a:t>b1</a:t>
            </a:r>
            <a:r>
              <a:rPr lang="zh-CN" altLang="en-US">
                <a:sym typeface="+mn-ea"/>
              </a:rPr>
              <a:t> − </a:t>
            </a:r>
            <a:r>
              <a:rPr lang="en-US" altLang="zh-CN">
                <a:sym typeface="+mn-ea"/>
              </a:rPr>
              <a:t>y</a:t>
            </a:r>
            <a:r>
              <a:rPr lang="en-US" altLang="zh-CN" baseline="-25000">
                <a:sym typeface="+mn-ea"/>
              </a:rPr>
              <a:t>i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 </a:t>
            </a:r>
            <a:r>
              <a:rPr lang="zh-CN" altLang="en-US" baseline="30000">
                <a:sym typeface="+mn-ea"/>
              </a:rPr>
              <a:t>2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19825" y="3735705"/>
                <a:ext cx="3775710" cy="8731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’=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𝑙𝑟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i="1" baseline="-25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5" y="3735705"/>
                <a:ext cx="3775710" cy="8731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093460" y="3735705"/>
            <a:ext cx="2281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的更新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237345" y="3996690"/>
                <a:ext cx="2103755" cy="6121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’=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𝑙𝑟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i="1" baseline="-25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𝑑𝑏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345" y="3996690"/>
                <a:ext cx="2103755" cy="6121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6155690" y="4668520"/>
            <a:ext cx="4242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结果：得到拟合直线</a:t>
            </a:r>
            <a:r>
              <a:rPr lang="en-US" altLang="zh-CN">
                <a:sym typeface="+mn-ea"/>
              </a:rPr>
              <a:t>y = ωx+b</a:t>
            </a:r>
          </a:p>
          <a:p>
            <a:r>
              <a:rPr lang="en-US">
                <a:sym typeface="+mn-ea"/>
              </a:rPr>
              <a:t>             loss</a:t>
            </a:r>
            <a:r>
              <a:rPr lang="zh-CN" altLang="en-US">
                <a:sym typeface="+mn-ea"/>
              </a:rPr>
              <a:t>最小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05" y="4877435"/>
            <a:ext cx="2202815" cy="18389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62580" y="5474335"/>
            <a:ext cx="280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w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更新，</a:t>
            </a:r>
            <a:r>
              <a:rPr lang="en-US" altLang="zh-CN">
                <a:sym typeface="+mn-ea"/>
              </a:rPr>
              <a:t>loss</a:t>
            </a:r>
            <a:r>
              <a:rPr lang="zh-CN" altLang="en-US">
                <a:sym typeface="+mn-ea"/>
              </a:rPr>
              <a:t>可能的变化曲线</a:t>
            </a:r>
          </a:p>
        </p:txBody>
      </p:sp>
      <p:sp>
        <p:nvSpPr>
          <p:cNvPr id="16" name="下弧形箭头 15"/>
          <p:cNvSpPr/>
          <p:nvPr/>
        </p:nvSpPr>
        <p:spPr>
          <a:xfrm rot="16200000">
            <a:off x="11083290" y="3446145"/>
            <a:ext cx="1240790" cy="72453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60400" y="294561"/>
            <a:ext cx="5435600" cy="823913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PA-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1035" y="285115"/>
            <a:ext cx="11094085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卷积</a:t>
            </a:r>
          </a:p>
        </p:txBody>
      </p:sp>
      <p:pic>
        <p:nvPicPr>
          <p:cNvPr id="30" name="图片 29" descr="20180626162713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1118235"/>
            <a:ext cx="4638675" cy="160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0" y="2887980"/>
            <a:ext cx="4894580" cy="29743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2755" y="3172460"/>
            <a:ext cx="229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2755" y="4191000"/>
            <a:ext cx="229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4180" y="5051425"/>
            <a:ext cx="210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50280" y="2635250"/>
            <a:ext cx="5518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绿色卷积块权值相同，我们把</a:t>
            </a:r>
            <a:r>
              <a:rPr lang="en-US" altLang="zh-CN"/>
              <a:t>RGB</a:t>
            </a:r>
            <a:r>
              <a:rPr lang="zh-CN" altLang="en-US"/>
              <a:t>图对应的卷积核取不同的权值，它还是一个卷积核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50280" y="3498215"/>
            <a:ext cx="4505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输入的通道数</a:t>
            </a:r>
            <a:r>
              <a:rPr lang="en-US" altLang="zh-CN"/>
              <a:t>=</a:t>
            </a:r>
            <a:r>
              <a:rPr lang="zh-CN" altLang="en-US"/>
              <a:t>卷积核通道数</a:t>
            </a:r>
          </a:p>
          <a:p>
            <a:r>
              <a:rPr lang="zh-CN" altLang="en-US"/>
              <a:t>每个卷积核通道的权值不同</a:t>
            </a:r>
          </a:p>
          <a:p>
            <a:r>
              <a:rPr lang="zh-CN" altLang="en-US"/>
              <a:t>输入图像的每个通道与对应的卷积通道在相同位置运算，运算结果求和得到最终输出通道相同位置的结果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96000" y="5349240"/>
            <a:ext cx="3498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一个卷积核只有一幅图像的输出</a:t>
            </a:r>
          </a:p>
        </p:txBody>
      </p:sp>
      <p:pic>
        <p:nvPicPr>
          <p:cNvPr id="3" name="内容占位符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435" y="291465"/>
            <a:ext cx="4324350" cy="22675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60400" y="294561"/>
            <a:ext cx="5435600" cy="823913"/>
          </a:xfrm>
          <a:prstGeom prst="rect">
            <a:avLst/>
          </a:prstGeom>
          <a:solidFill>
            <a:sysClr val="window" lastClr="FFFFFF">
              <a:alpha val="54000"/>
            </a:sysClr>
          </a:solidFill>
          <a:ln>
            <a:solidFill>
              <a:sysClr val="window" lastClr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endParaRPr lang="zh-CN" altLang="en-US" dirty="0">
              <a:solidFill>
                <a:srgbClr val="007A53">
                  <a:lumMod val="75000"/>
                </a:srgbClr>
              </a:solidFill>
            </a:endParaRPr>
          </a:p>
        </p:txBody>
      </p:sp>
      <p:sp>
        <p:nvSpPr>
          <p:cNvPr id="16" name="PA-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1035" y="285115"/>
            <a:ext cx="11094085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430">
                <a:solidFill>
                  <a:schemeClr val="tx1"/>
                </a:solidFill>
                <a:sym typeface="微软雅黑" panose="020B0503020204020204" charset="-122"/>
              </a:rPr>
              <a:t>多通道多卷积核</a:t>
            </a:r>
            <a:endParaRPr lang="zh-CN" altLang="en-US" sz="3430" dirty="0">
              <a:solidFill>
                <a:schemeClr val="tx1"/>
              </a:solidFill>
              <a:sym typeface="微软雅黑" panose="020B0503020204020204" charset="-122"/>
            </a:endParaRPr>
          </a:p>
        </p:txBody>
      </p:sp>
      <p:pic>
        <p:nvPicPr>
          <p:cNvPr id="2" name="图片 1" descr="20200323222902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" y="1118235"/>
            <a:ext cx="5928360" cy="4758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76900" y="1118235"/>
            <a:ext cx="291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多通道多卷积核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82310" y="1782445"/>
            <a:ext cx="567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每个卷积核有通道数个不同的值，分别与每个通道同步卷积，得到的值相加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68035" y="2654935"/>
            <a:ext cx="3288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输出图像数同卷积核个数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145" y="3022600"/>
            <a:ext cx="5490210" cy="316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4020" y="5876290"/>
            <a:ext cx="3297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输入三通道图像</a:t>
            </a:r>
          </a:p>
          <a:p>
            <a:r>
              <a:rPr lang="zh-CN" altLang="en-US"/>
              <a:t>两个三通道的卷积核</a:t>
            </a:r>
          </a:p>
          <a:p>
            <a:r>
              <a:rPr lang="zh-CN" altLang="en-US"/>
              <a:t>输出为</a:t>
            </a:r>
            <a:r>
              <a:rPr lang="en-US" altLang="zh-CN"/>
              <a:t>2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60400" y="294561"/>
            <a:ext cx="5435600" cy="823913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PA-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1035" y="285115"/>
            <a:ext cx="11094085" cy="169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3</a:t>
            </a: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、填充和步长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3445" y="1993265"/>
            <a:ext cx="86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填充</a:t>
            </a:r>
          </a:p>
        </p:txBody>
      </p:sp>
      <p:pic>
        <p:nvPicPr>
          <p:cNvPr id="8" name="图片 7" descr="v2-294159b043a917ea622e1794b4857a34_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90" y="2089150"/>
            <a:ext cx="3938905" cy="3857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04180" y="2041525"/>
            <a:ext cx="1044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步长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41705" y="2664460"/>
            <a:ext cx="1504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卷积后图像大小与原图像相同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02275" y="2664460"/>
            <a:ext cx="1610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卷积核每次的像素大小</a:t>
            </a:r>
          </a:p>
          <a:p>
            <a:endParaRPr lang="zh-CN" altLang="en-US"/>
          </a:p>
          <a:p>
            <a:r>
              <a:rPr lang="zh-CN" altLang="en-US"/>
              <a:t>过滤冗余信息</a:t>
            </a:r>
          </a:p>
          <a:p>
            <a:r>
              <a:rPr lang="zh-CN" altLang="en-US"/>
              <a:t>输出更小</a:t>
            </a:r>
          </a:p>
        </p:txBody>
      </p:sp>
      <p:pic>
        <p:nvPicPr>
          <p:cNvPr id="29" name="图片 28" descr="201811241300238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120" y="3488690"/>
            <a:ext cx="2162175" cy="245808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60400" y="294561"/>
            <a:ext cx="5435600" cy="823913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标题 3"/>
          <p:cNvSpPr/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>
                <a:solidFill>
                  <a:schemeClr val="tx1"/>
                </a:solidFill>
              </a:rPr>
              <a:t>池化和上采样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" y="2317115"/>
            <a:ext cx="4191635" cy="3583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8510" y="1118235"/>
            <a:ext cx="38817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池化</a:t>
            </a:r>
          </a:p>
          <a:p>
            <a:r>
              <a:rPr lang="zh-CN" altLang="en-US"/>
              <a:t>使图像变小</a:t>
            </a:r>
          </a:p>
          <a:p>
            <a:r>
              <a:rPr lang="zh-CN" altLang="en-US"/>
              <a:t>卷积核大小要能被图像</a:t>
            </a:r>
            <a:r>
              <a:rPr lang="en-US" altLang="zh-CN"/>
              <a:t>size</a:t>
            </a:r>
            <a:r>
              <a:rPr lang="zh-CN" altLang="en-US"/>
              <a:t>整除</a:t>
            </a:r>
          </a:p>
          <a:p>
            <a:r>
              <a:rPr lang="zh-CN" altLang="en-US"/>
              <a:t>每次移动步长为卷积核大小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45" y="2727325"/>
            <a:ext cx="4499610" cy="32492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63920" y="1044575"/>
            <a:ext cx="106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上采样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98540" y="1600835"/>
            <a:ext cx="296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图像放大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685" y="2541270"/>
            <a:ext cx="2952750" cy="3516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50" y="1111250"/>
            <a:ext cx="5826760" cy="3397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1775" y="4745355"/>
            <a:ext cx="232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卷积保留高层的特征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69610" y="1211580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每层网络的特征分布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85155" y="1935480"/>
            <a:ext cx="21577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第二层的特征对应到边、角、色彩等底层图像提取；</a:t>
            </a:r>
          </a:p>
          <a:p>
            <a:endParaRPr lang="zh-CN" altLang="en-US"/>
          </a:p>
          <a:p>
            <a:r>
              <a:rPr lang="zh-CN" altLang="en-US"/>
              <a:t>第三层开始捕获到纹理这些中层特征；</a:t>
            </a:r>
          </a:p>
          <a:p>
            <a:endParaRPr lang="zh-CN" altLang="en-US"/>
          </a:p>
          <a:p>
            <a:r>
              <a:rPr lang="zh-CN" altLang="en-US"/>
              <a:t>第四、五层呈现了物体的部分特征，如小狗的脸部，鸟类的脚部等高层特征。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8745" y="5350510"/>
            <a:ext cx="8163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网络层数越深，模型的表达能力越强，也就越有可能取得更好的性能。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5580" y="184785"/>
            <a:ext cx="7077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卷积网络每层网络输出可视化</a:t>
            </a:r>
          </a:p>
        </p:txBody>
      </p:sp>
      <p:pic>
        <p:nvPicPr>
          <p:cNvPr id="3" name="图片 2" descr="图片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50" y="0"/>
            <a:ext cx="4119245" cy="59169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sz="3000">
                <a:solidFill>
                  <a:schemeClr val="tx1"/>
                </a:solidFill>
              </a:rPr>
              <a:t>卷积的变种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2305" y="1019810"/>
            <a:ext cx="2451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空洞卷积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2777490"/>
            <a:ext cx="4578985" cy="1798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2305" y="1476375"/>
            <a:ext cx="74231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小卷积核使得网络提取特征时的感受野区域有限，但是增大感受野的区域又会增加网络的参数量和计算代价，因此需要权衡设计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20725" y="2310765"/>
            <a:ext cx="6913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dilation rate 参数，用于控制感受野区域的采样步长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335" y="2679065"/>
            <a:ext cx="3665220" cy="17843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4380" y="4952365"/>
            <a:ext cx="4354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扩大感受野，减少计算量</a:t>
            </a:r>
          </a:p>
        </p:txBody>
      </p:sp>
      <p:pic>
        <p:nvPicPr>
          <p:cNvPr id="100" name="图片 99"/>
          <p:cNvPicPr/>
          <p:nvPr/>
        </p:nvPicPr>
        <p:blipFill>
          <a:blip r:link="rId4"/>
          <a:stretch>
            <a:fillRect/>
          </a:stretch>
        </p:blipFill>
        <p:spPr>
          <a:xfrm>
            <a:off x="9042400" y="225425"/>
            <a:ext cx="3149600" cy="2738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图片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260" y="4277360"/>
            <a:ext cx="3849370" cy="19405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sz="3000">
                <a:solidFill>
                  <a:schemeClr val="tx1"/>
                </a:solidFill>
              </a:rPr>
              <a:t>转置卷积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3220" y="1089660"/>
            <a:ext cx="92583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转置卷积(Transposed Convolution，或 Fractionally Strided Convolution，也称反卷积/Deconvolution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9585" y="1979930"/>
            <a:ext cx="1668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卷积的逆过程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9585" y="2408555"/>
            <a:ext cx="5001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在输入之间填充大量的 padding 来</a:t>
            </a:r>
          </a:p>
          <a:p>
            <a:r>
              <a:rPr lang="zh-CN" altLang="en-US"/>
              <a:t>实现输出高宽</a:t>
            </a:r>
            <a:r>
              <a:rPr lang="zh-CN" altLang="en-US">
                <a:solidFill>
                  <a:srgbClr val="FF0000"/>
                </a:solidFill>
              </a:rPr>
              <a:t>大于</a:t>
            </a:r>
            <a:r>
              <a:rPr lang="zh-CN" altLang="en-US"/>
              <a:t>输入高宽的效果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9585" y="3121025"/>
            <a:ext cx="364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不能恢复原卷积的输入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r="687" b="5992"/>
          <a:stretch>
            <a:fillRect/>
          </a:stretch>
        </p:blipFill>
        <p:spPr>
          <a:xfrm>
            <a:off x="4324985" y="2080895"/>
            <a:ext cx="4224020" cy="1663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t="3864" r="392"/>
          <a:stretch>
            <a:fillRect/>
          </a:stretch>
        </p:blipFill>
        <p:spPr>
          <a:xfrm>
            <a:off x="123190" y="4262120"/>
            <a:ext cx="5000625" cy="20224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760" y="4557395"/>
            <a:ext cx="3638550" cy="5238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65700" y="5271770"/>
            <a:ext cx="2628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用</a:t>
            </a:r>
            <a:r>
              <a:rPr lang="en-US" altLang="zh-CN" sz="1400"/>
              <a:t>3*3</a:t>
            </a:r>
            <a:r>
              <a:rPr lang="zh-CN" altLang="en-US" sz="1400"/>
              <a:t>卷积核，步长为</a:t>
            </a:r>
            <a:r>
              <a:rPr lang="en-US" altLang="zh-CN" sz="1400"/>
              <a:t>1,0</a:t>
            </a:r>
            <a:r>
              <a:rPr lang="zh-CN" altLang="en-US" sz="1400"/>
              <a:t>填充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25765" y="5271770"/>
            <a:ext cx="32302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s:</a:t>
            </a:r>
            <a:r>
              <a:rPr lang="zh-CN" altLang="en-US" sz="1600"/>
              <a:t>步长</a:t>
            </a:r>
            <a:r>
              <a:rPr lang="en-US" altLang="zh-CN" sz="1600"/>
              <a:t>   a:</a:t>
            </a:r>
            <a:r>
              <a:rPr lang="zh-CN" altLang="en-US" sz="1600"/>
              <a:t>边上填充</a:t>
            </a:r>
          </a:p>
          <a:p>
            <a:r>
              <a:rPr lang="en-US" altLang="zh-CN" sz="1600"/>
              <a:t>p:</a:t>
            </a:r>
            <a:r>
              <a:rPr lang="zh-CN" altLang="en-US" sz="1600"/>
              <a:t>填充</a:t>
            </a:r>
            <a:r>
              <a:rPr lang="en-US" altLang="zh-CN" sz="1600"/>
              <a:t>   k:</a:t>
            </a:r>
            <a:r>
              <a:rPr lang="zh-CN" altLang="en-US" sz="1600"/>
              <a:t>卷积核</a:t>
            </a:r>
          </a:p>
          <a:p>
            <a:r>
              <a:rPr lang="en-US" altLang="zh-CN" sz="1600"/>
              <a:t>o:</a:t>
            </a:r>
            <a:r>
              <a:rPr lang="zh-CN" altLang="en-US" sz="1600"/>
              <a:t>输出大小</a:t>
            </a:r>
            <a:r>
              <a:rPr lang="en-US" altLang="zh-CN" sz="1600"/>
              <a:t>   s’:</a:t>
            </a:r>
            <a:r>
              <a:rPr lang="zh-CN" altLang="en-US" sz="1600"/>
              <a:t>反卷积步长</a:t>
            </a:r>
          </a:p>
        </p:txBody>
      </p:sp>
      <p:pic>
        <p:nvPicPr>
          <p:cNvPr id="4" name="图片 3" descr="图片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370" y="1909445"/>
            <a:ext cx="3263900" cy="2006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4990" y="4012565"/>
            <a:ext cx="118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填充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0190215122712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0" y="1130300"/>
            <a:ext cx="4749165" cy="1868805"/>
          </a:xfrm>
          <a:prstGeom prst="rect">
            <a:avLst/>
          </a:prstGeom>
        </p:spPr>
      </p:pic>
      <p:pic>
        <p:nvPicPr>
          <p:cNvPr id="7" name="图片 6" descr="20190217144720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" y="3350895"/>
            <a:ext cx="4846955" cy="2150110"/>
          </a:xfrm>
          <a:prstGeom prst="rect">
            <a:avLst/>
          </a:prstGeom>
        </p:spPr>
      </p:pic>
      <p:pic>
        <p:nvPicPr>
          <p:cNvPr id="8" name="图片 7" descr="201902171459221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75" y="0"/>
            <a:ext cx="5393690" cy="3609340"/>
          </a:xfrm>
          <a:prstGeom prst="rect">
            <a:avLst/>
          </a:prstGeom>
        </p:spPr>
      </p:pic>
      <p:pic>
        <p:nvPicPr>
          <p:cNvPr id="9" name="图片 8" descr="201902171510177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975" y="3658235"/>
            <a:ext cx="5574030" cy="2622550"/>
          </a:xfrm>
          <a:prstGeom prst="rect">
            <a:avLst/>
          </a:prstGeom>
        </p:spPr>
      </p:pic>
      <p:sp>
        <p:nvSpPr>
          <p:cNvPr id="2" name="标题 2"/>
          <p:cNvSpPr>
            <a:spLocks noGrp="1"/>
          </p:cNvSpPr>
          <p:nvPr/>
        </p:nvSpPr>
        <p:spPr>
          <a:xfrm>
            <a:off x="662305" y="365125"/>
            <a:ext cx="484759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sz="3000">
                <a:solidFill>
                  <a:schemeClr val="tx1"/>
                </a:solidFill>
              </a:rPr>
              <a:t>转置卷积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77925" y="5738495"/>
            <a:ext cx="3996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卷积过程相当于把其余位置补</a:t>
            </a:r>
            <a:r>
              <a:rPr lang="en-US" altLang="zh-CN" sz="1400"/>
              <a:t>0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0540" y="1231900"/>
            <a:ext cx="73558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1x16的行向量乘以16x4的矩阵，得到了1x4的行向量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0540" y="1803400"/>
            <a:ext cx="85293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1x4的向量乘以一个4x16的矩阵是不是就能得到一个1x16的行向量呢？</a:t>
            </a:r>
          </a:p>
        </p:txBody>
      </p:sp>
      <p:pic>
        <p:nvPicPr>
          <p:cNvPr id="8" name="图片 7" descr="201902171531225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2288540"/>
            <a:ext cx="11407775" cy="977900"/>
          </a:xfrm>
          <a:prstGeom prst="rect">
            <a:avLst/>
          </a:prstGeom>
        </p:spPr>
      </p:pic>
      <p:pic>
        <p:nvPicPr>
          <p:cNvPr id="9" name="图片 8" descr="20190218094007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" y="3514725"/>
            <a:ext cx="7520305" cy="19297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01965" y="3664585"/>
            <a:ext cx="387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用来进行转置卷积的权重矩阵不一定来自于原卷积矩阵. </a:t>
            </a:r>
          </a:p>
          <a:p>
            <a:r>
              <a:rPr lang="zh-CN" altLang="en-US"/>
              <a:t>权重矩阵的形状和转置后的卷积矩阵相同.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7205" y="365760"/>
            <a:ext cx="5039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转置卷积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17925" y="5086350"/>
            <a:ext cx="1571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卷积核的转置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sz="3000">
                <a:solidFill>
                  <a:schemeClr val="tx1"/>
                </a:solidFill>
              </a:rPr>
              <a:t>可分离卷积</a:t>
            </a:r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1028700"/>
            <a:ext cx="4324350" cy="2267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816" t="6113" r="201" b="5082"/>
          <a:stretch>
            <a:fillRect/>
          </a:stretch>
        </p:blipFill>
        <p:spPr>
          <a:xfrm>
            <a:off x="488315" y="3600450"/>
            <a:ext cx="5626100" cy="24631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82765" y="3834130"/>
            <a:ext cx="3835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卷积第一部分参数</a:t>
            </a:r>
            <a:r>
              <a:rPr lang="en-US" altLang="zh-CN"/>
              <a:t>   3*3*3*1=27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49490" y="4373880"/>
            <a:ext cx="3835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第二部分参数量</a:t>
            </a:r>
            <a:r>
              <a:rPr lang="en-US" altLang="zh-CN"/>
              <a:t>  1*1*3*4=12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77305" y="2640330"/>
            <a:ext cx="426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能实现普通卷积同样的输入输出尺寸</a:t>
            </a:r>
          </a:p>
          <a:p>
            <a:r>
              <a:rPr lang="zh-CN" altLang="en-US"/>
              <a:t>计算量大幅减少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77305" y="1552575"/>
            <a:ext cx="5520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第一步：用</a:t>
            </a:r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3×3</a:t>
            </a:r>
            <a:r>
              <a:rPr lang="zh-CN" altLang="en-US"/>
              <a:t>卷积核，保留中间特征</a:t>
            </a:r>
          </a:p>
          <a:p>
            <a:r>
              <a:rPr lang="zh-CN" altLang="en-US"/>
              <a:t>第二步：用</a:t>
            </a:r>
            <a:r>
              <a:rPr lang="en-US" altLang="zh-CN"/>
              <a:t>4</a:t>
            </a:r>
            <a:r>
              <a:rPr lang="zh-CN" altLang="en-US"/>
              <a:t>个</a:t>
            </a:r>
            <a:r>
              <a:rPr lang="en-US" altLang="zh-CN">
                <a:sym typeface="微软雅黑" panose="020B0503020204020204" charset="-122"/>
              </a:rPr>
              <a:t>1×1</a:t>
            </a:r>
            <a:r>
              <a:rPr lang="zh-CN" altLang="en-US">
                <a:sym typeface="微软雅黑" panose="020B0503020204020204" charset="-122"/>
              </a:rPr>
              <a:t>卷积核得到</a:t>
            </a:r>
            <a:r>
              <a:rPr lang="en-US" altLang="zh-CN">
                <a:sym typeface="微软雅黑" panose="020B0503020204020204" charset="-122"/>
              </a:rPr>
              <a:t>4</a:t>
            </a:r>
            <a:r>
              <a:rPr lang="zh-CN" altLang="en-US">
                <a:sym typeface="微软雅黑" panose="020B0503020204020204" charset="-122"/>
              </a:rPr>
              <a:t>个通道图像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19595" y="3466465"/>
            <a:ext cx="333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原始卷积计算量</a:t>
            </a:r>
            <a:r>
              <a:rPr lang="en-US" altLang="zh-CN"/>
              <a:t> 4*3*3*3=108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右箭头 4"/>
          <p:cNvSpPr/>
          <p:nvPr/>
        </p:nvSpPr>
        <p:spPr>
          <a:xfrm>
            <a:off x="3756660" y="1061085"/>
            <a:ext cx="1139825" cy="461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785" y="281940"/>
            <a:ext cx="2924175" cy="2214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59070" y="969645"/>
            <a:ext cx="27997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0,1,2,3,4,</a:t>
            </a:r>
          </a:p>
          <a:p>
            <a:r>
              <a:rPr lang="en-US" altLang="zh-CN" sz="2000"/>
              <a:t>5,6,7,8,9</a:t>
            </a:r>
            <a:endParaRPr lang="zh-CN" altLang="en-US" sz="20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t="14742" r="73130" b="6158"/>
          <a:stretch>
            <a:fillRect/>
          </a:stretch>
        </p:blipFill>
        <p:spPr>
          <a:xfrm>
            <a:off x="955040" y="2585720"/>
            <a:ext cx="1316355" cy="42722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24170" y="2853690"/>
            <a:ext cx="1645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猫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60365" y="3911600"/>
            <a:ext cx="808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03545" y="5140325"/>
            <a:ext cx="765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鱼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32120" y="6139815"/>
            <a:ext cx="707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鸟</a:t>
            </a:r>
          </a:p>
        </p:txBody>
      </p:sp>
      <p:sp>
        <p:nvSpPr>
          <p:cNvPr id="14" name="右箭头 13"/>
          <p:cNvSpPr/>
          <p:nvPr/>
        </p:nvSpPr>
        <p:spPr>
          <a:xfrm>
            <a:off x="3337560" y="2835275"/>
            <a:ext cx="1558925" cy="404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337560" y="3910965"/>
            <a:ext cx="1558925" cy="404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3337560" y="5140325"/>
            <a:ext cx="1558925" cy="404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3293745" y="6103620"/>
            <a:ext cx="1558925" cy="404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44925" y="2135505"/>
            <a:ext cx="1414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50125" y="3467100"/>
            <a:ext cx="2664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怎样得到图片的类别？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</a:rPr>
              <a:t>BatchNorm</a:t>
            </a:r>
          </a:p>
        </p:txBody>
      </p:sp>
      <p:sp>
        <p:nvSpPr>
          <p:cNvPr id="8" name="内容占位符 7"/>
          <p:cNvSpPr/>
          <p:nvPr/>
        </p:nvSpPr>
        <p:spPr>
          <a:xfrm>
            <a:off x="661035" y="1028700"/>
            <a:ext cx="4798695" cy="64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网络存在的问题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6445" y="1583690"/>
            <a:ext cx="1095438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深度神经网络的训练在训练时先前的层的权值参数改变会</a:t>
            </a:r>
            <a:r>
              <a:rPr lang="zh-CN" altLang="en-US" b="1"/>
              <a:t>导致</a:t>
            </a:r>
            <a:r>
              <a:rPr lang="zh-CN" altLang="en-US"/>
              <a:t>层间输入值的分布情况也随之改变，这就使神经网络的训练变得困难</a:t>
            </a:r>
          </a:p>
          <a:p>
            <a:r>
              <a:rPr lang="zh-CN" altLang="en-US"/>
              <a:t>网络长时间不更新，</a:t>
            </a:r>
          </a:p>
          <a:p>
            <a:r>
              <a:rPr lang="zh-CN" altLang="en-US"/>
              <a:t>对超参数敏感，</a:t>
            </a:r>
          </a:p>
          <a:p>
            <a:r>
              <a:rPr lang="zh-CN" altLang="en-US">
                <a:sym typeface="微软雅黑" panose="020B0503020204020204" charset="-122"/>
              </a:rPr>
              <a:t>训练非线性模型变得非常困难，</a:t>
            </a:r>
          </a:p>
          <a:p>
            <a:r>
              <a:rPr lang="zh-CN" altLang="en-US">
                <a:sym typeface="微软雅黑" panose="020B0503020204020204" charset="-122"/>
              </a:rPr>
              <a:t>训练速度低，</a:t>
            </a:r>
          </a:p>
          <a:p>
            <a:r>
              <a:rPr lang="zh-CN" altLang="en-US">
                <a:sym typeface="微软雅黑" panose="020B0503020204020204" charset="-122"/>
              </a:rPr>
              <a:t>梯度分布不均匀，</a:t>
            </a:r>
          </a:p>
          <a:p>
            <a:r>
              <a:rPr lang="zh-CN" altLang="en-US"/>
              <a:t>只得使用较小的学习率。</a:t>
            </a:r>
          </a:p>
        </p:txBody>
      </p:sp>
      <p:pic>
        <p:nvPicPr>
          <p:cNvPr id="11" name="图片 10" descr="20181031214454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945" y="3749675"/>
            <a:ext cx="2971800" cy="22212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t="1640" r="105" b="3636"/>
          <a:stretch>
            <a:fillRect/>
          </a:stretch>
        </p:blipFill>
        <p:spPr>
          <a:xfrm>
            <a:off x="852805" y="4283710"/>
            <a:ext cx="5426710" cy="1687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19365" y="6064250"/>
            <a:ext cx="30473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sigmoid</a:t>
            </a:r>
            <a:r>
              <a:rPr lang="zh-CN" altLang="en-US" sz="1600"/>
              <a:t>函数存在梯度弥散问题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sz="2665">
                <a:solidFill>
                  <a:schemeClr val="tx1"/>
                </a:solidFill>
              </a:rPr>
              <a:t>BatchNormlization</a:t>
            </a:r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50" y="365125"/>
            <a:ext cx="3086100" cy="26212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6945" y="1900555"/>
            <a:ext cx="63646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为了避免因为输入较大或者较小而导致Sigmoid 函数出现梯度弥散现象，将函数输入𝑥标准化映射到 0 附近的一段较小区间将变得非常重要</a:t>
            </a:r>
            <a:r>
              <a:rPr lang="en-US" altLang="zh-CN"/>
              <a:t>.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31520" y="1289685"/>
            <a:ext cx="57867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ea typeface="宋体" panose="02010600030101010101" pitchFamily="2" charset="-122"/>
              </a:rPr>
              <a:t>归一化步骤修正了层输入的</a:t>
            </a:r>
            <a:r>
              <a:rPr lang="zh-CN" sz="2400" b="1">
                <a:ea typeface="宋体" panose="02010600030101010101" pitchFamily="2" charset="-122"/>
              </a:rPr>
              <a:t>均值和方差</a:t>
            </a:r>
            <a:endParaRPr lang="en-US" altLang="zh-CN" sz="2400" b="1">
              <a:ea typeface="宋体" panose="02010600030101010101" pitchFamily="2" charset="-122"/>
            </a:endParaRPr>
          </a:p>
        </p:txBody>
      </p:sp>
      <p:pic>
        <p:nvPicPr>
          <p:cNvPr id="9" name="图片 8" descr="201603121907267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" y="3591560"/>
            <a:ext cx="4924425" cy="2381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965" y="3238500"/>
            <a:ext cx="4540250" cy="29381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1035" y="3137535"/>
            <a:ext cx="349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一层的单个神经元进行的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36440" y="2846070"/>
            <a:ext cx="240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0</a:t>
            </a:r>
            <a:r>
              <a:rPr lang="zh-CN" altLang="en-US" b="1"/>
              <a:t>均值，单位方差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BatchNormalization</a:t>
            </a: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效果</a:t>
            </a:r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3831590"/>
            <a:ext cx="6817360" cy="2080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2790" y="1156335"/>
            <a:ext cx="8159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可以使用较大学习率</a:t>
            </a:r>
          </a:p>
          <a:p>
            <a:r>
              <a:rPr lang="zh-CN" altLang="en-US"/>
              <a:t>改善流经网络的梯度</a:t>
            </a:r>
          </a:p>
          <a:p>
            <a:r>
              <a:rPr lang="zh-CN" altLang="en-US"/>
              <a:t>大幅提高训练速度</a:t>
            </a:r>
          </a:p>
          <a:p>
            <a:r>
              <a:rPr lang="zh-CN" altLang="en-US"/>
              <a:t>让使用饱和非线性成为可能</a:t>
            </a:r>
          </a:p>
          <a:p>
            <a:r>
              <a:rPr lang="zh-CN" altLang="en-US"/>
              <a:t>改善正则化策略：作为正则化的一种形式，轻微减少了对dropout的需求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25" y="0"/>
            <a:ext cx="5935345" cy="2343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78500" y="3329940"/>
            <a:ext cx="3623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较低学习率的情况下改善准确率</a:t>
            </a:r>
          </a:p>
          <a:p>
            <a:r>
              <a:rPr lang="zh-CN" altLang="en-US" sz="1400"/>
              <a:t>较高学习率的情况下得到很好的效果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1595" y="5901055"/>
            <a:ext cx="3594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不同维度上的</a:t>
            </a:r>
            <a:r>
              <a:rPr lang="en-US" altLang="zh-CN">
                <a:sym typeface="+mn-ea"/>
              </a:rPr>
              <a:t>BatchNormlization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145665"/>
            <a:ext cx="11648440" cy="34124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4950" y="123444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LeNet-5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230" y="471170"/>
            <a:ext cx="583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卷积神经网络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sz="2665">
                <a:solidFill>
                  <a:schemeClr val="tx1"/>
                </a:solidFill>
              </a:rPr>
              <a:t>AlexNet</a:t>
            </a:r>
          </a:p>
        </p:txBody>
      </p:sp>
      <p:pic>
        <p:nvPicPr>
          <p:cNvPr id="8" name="内容占位符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" y="1322705"/>
            <a:ext cx="8060055" cy="35312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4600" y="1410970"/>
            <a:ext cx="33274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微软雅黑" panose="020B0503020204020204" charset="-122"/>
              </a:rPr>
              <a:t>ImageNet  challenge </a:t>
            </a:r>
            <a:endParaRPr lang="en-US" altLang="zh-CN"/>
          </a:p>
          <a:p>
            <a:r>
              <a:rPr lang="en-US" altLang="zh-CN">
                <a:sym typeface="微软雅黑" panose="020B0503020204020204" charset="-122"/>
              </a:rPr>
              <a:t>top-5 error    16.4 </a:t>
            </a:r>
            <a:endParaRPr lang="en-US" altLang="zh-CN"/>
          </a:p>
          <a:p>
            <a:r>
              <a:rPr lang="zh-CN" altLang="en-US"/>
              <a:t>采用</a:t>
            </a:r>
            <a:r>
              <a:rPr lang="en-US" altLang="zh-CN"/>
              <a:t>Relu</a:t>
            </a:r>
            <a:r>
              <a:rPr lang="zh-CN" altLang="en-US"/>
              <a:t>激活函数</a:t>
            </a:r>
            <a:endParaRPr lang="en-US" altLang="zh-CN"/>
          </a:p>
          <a:p>
            <a:r>
              <a:rPr lang="zh-CN"/>
              <a:t>网络层数达到</a:t>
            </a:r>
            <a:r>
              <a:rPr lang="en-US" altLang="zh-CN"/>
              <a:t>8</a:t>
            </a:r>
            <a:r>
              <a:rPr lang="zh-CN" altLang="en-US"/>
              <a:t>层</a:t>
            </a:r>
          </a:p>
          <a:p>
            <a:r>
              <a:rPr lang="zh-CN" altLang="en-US"/>
              <a:t>引入</a:t>
            </a:r>
            <a:r>
              <a:rPr lang="en-US" altLang="zh-CN"/>
              <a:t>Dropout</a:t>
            </a:r>
          </a:p>
          <a:p>
            <a:r>
              <a:rPr lang="zh-CN" altLang="en-US"/>
              <a:t>数据增强</a:t>
            </a:r>
            <a:r>
              <a:rPr lang="en-US" altLang="zh-CN"/>
              <a:t> </a:t>
            </a:r>
          </a:p>
          <a:p>
            <a:r>
              <a:rPr lang="en-US" altLang="zh-CN"/>
              <a:t>使用重叠池化(3*3的池化核)</a:t>
            </a:r>
          </a:p>
          <a:p>
            <a:r>
              <a:rPr lang="en-US" altLang="zh-CN"/>
              <a:t>使用多GPU进行训练</a:t>
            </a:r>
          </a:p>
          <a:p>
            <a:r>
              <a:rPr lang="zh-CN" altLang="en-US"/>
              <a:t>大量数据集</a:t>
            </a:r>
          </a:p>
          <a:p>
            <a:r>
              <a:rPr lang="zh-CN" altLang="en-US"/>
              <a:t>LRN局部归一化的使用</a:t>
            </a:r>
          </a:p>
        </p:txBody>
      </p:sp>
      <p:pic>
        <p:nvPicPr>
          <p:cNvPr id="7" name="图片 6" descr="202005211017266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" y="1417320"/>
            <a:ext cx="6523990" cy="48266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64600" y="5581015"/>
            <a:ext cx="3079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水平翻转图像、随机裁剪、平移变换、颜色变换、光照变换等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sz="2400">
                <a:solidFill>
                  <a:schemeClr val="tx1"/>
                </a:solidFill>
              </a:rPr>
              <a:t>VGG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95720" y="1028700"/>
            <a:ext cx="53447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VGGNet获得了ILSVRC 2014年比赛的亚军</a:t>
            </a:r>
          </a:p>
          <a:p>
            <a:r>
              <a:rPr lang="en-US" altLang="zh-CN">
                <a:sym typeface="微软雅黑" panose="020B0503020204020204" charset="-122"/>
              </a:rPr>
              <a:t>ImageNet  challenge top-5 error    7.3</a:t>
            </a:r>
          </a:p>
          <a:p>
            <a:r>
              <a:rPr lang="zh-CN" altLang="en-US">
                <a:sym typeface="微软雅黑" panose="020B0503020204020204" charset="-122"/>
              </a:rPr>
              <a:t>网络层数达到</a:t>
            </a:r>
            <a:r>
              <a:rPr lang="en-US" altLang="zh-CN">
                <a:sym typeface="微软雅黑" panose="020B0503020204020204" charset="-122"/>
              </a:rPr>
              <a:t>19</a:t>
            </a:r>
            <a:r>
              <a:rPr lang="zh-CN" altLang="en-US">
                <a:sym typeface="微软雅黑" panose="020B0503020204020204" charset="-122"/>
              </a:rPr>
              <a:t>层</a:t>
            </a:r>
            <a:endParaRPr lang="en-US" altLang="zh-CN">
              <a:sym typeface="微软雅黑" panose="020B0503020204020204" charset="-122"/>
            </a:endParaRPr>
          </a:p>
          <a:p>
            <a:r>
              <a:rPr lang="zh-CN" altLang="en-US"/>
              <a:t>全部采用3*3的小型卷积核</a:t>
            </a:r>
          </a:p>
          <a:p>
            <a:r>
              <a:rPr lang="zh-CN" altLang="en-US"/>
              <a:t>2*2池化窗口，步长为</a:t>
            </a:r>
            <a:r>
              <a:rPr lang="en-US" altLang="zh-CN"/>
              <a:t>2</a:t>
            </a:r>
          </a:p>
          <a:p>
            <a:r>
              <a:rPr lang="en-US" altLang="zh-CN"/>
              <a:t>softmax</a:t>
            </a:r>
          </a:p>
          <a:p>
            <a:r>
              <a:rPr lang="en-US" altLang="zh-CN"/>
              <a:t>1*1</a:t>
            </a:r>
            <a:r>
              <a:rPr lang="zh-CN" altLang="en-US"/>
              <a:t>卷积核</a:t>
            </a:r>
          </a:p>
        </p:txBody>
      </p:sp>
      <p:pic>
        <p:nvPicPr>
          <p:cNvPr id="9" name="图片 8" descr="20190731095543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1198880"/>
            <a:ext cx="4856480" cy="49352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88430" y="4119880"/>
            <a:ext cx="48012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小卷积核的好处</a:t>
            </a:r>
          </a:p>
          <a:p>
            <a:r>
              <a:rPr lang="zh-CN" altLang="en-US"/>
              <a:t>理论上</a:t>
            </a:r>
            <a:r>
              <a:rPr lang="en-US" altLang="zh-CN"/>
              <a:t>3×3</a:t>
            </a:r>
            <a:r>
              <a:rPr lang="zh-CN" altLang="en-US"/>
              <a:t>卷积核与</a:t>
            </a:r>
            <a:r>
              <a:rPr lang="en-US" altLang="zh-CN">
                <a:sym typeface="微软雅黑" panose="020B0503020204020204" charset="-122"/>
              </a:rPr>
              <a:t>7×7</a:t>
            </a:r>
            <a:r>
              <a:rPr lang="zh-CN" altLang="en-US">
                <a:sym typeface="微软雅黑" panose="020B0503020204020204" charset="-122"/>
              </a:rPr>
              <a:t>卷积核感受野相同</a:t>
            </a:r>
          </a:p>
          <a:p>
            <a:r>
              <a:rPr lang="zh-CN" altLang="en-US">
                <a:sym typeface="微软雅黑" panose="020B0503020204020204" charset="-122"/>
              </a:rPr>
              <a:t>3个3</a:t>
            </a:r>
            <a:r>
              <a:rPr lang="en-US" altLang="zh-CN">
                <a:sym typeface="微软雅黑" panose="020B0503020204020204" charset="-122"/>
              </a:rPr>
              <a:t>×</a:t>
            </a:r>
            <a:r>
              <a:rPr lang="zh-CN" altLang="en-US">
                <a:sym typeface="微软雅黑" panose="020B0503020204020204" charset="-122"/>
              </a:rPr>
              <a:t>3卷积的输入和输出都是C个通道，</a:t>
            </a:r>
          </a:p>
          <a:p>
            <a:r>
              <a:rPr lang="zh-CN" altLang="en-US">
                <a:sym typeface="微软雅黑" panose="020B0503020204020204" charset="-122"/>
              </a:rPr>
              <a:t>那么参数数量为 3 ( 3</a:t>
            </a:r>
            <a:r>
              <a:rPr lang="en-US" altLang="zh-CN">
                <a:sym typeface="微软雅黑" panose="020B0503020204020204" charset="-122"/>
              </a:rPr>
              <a:t>×</a:t>
            </a:r>
            <a:r>
              <a:rPr lang="zh-CN" altLang="en-US">
                <a:sym typeface="微软雅黑" panose="020B0503020204020204" charset="-122"/>
              </a:rPr>
              <a:t> 3 </a:t>
            </a:r>
            <a:r>
              <a:rPr lang="en-US" altLang="zh-CN">
                <a:sym typeface="微软雅黑" panose="020B0503020204020204" charset="-122"/>
              </a:rPr>
              <a:t>×</a:t>
            </a:r>
            <a:r>
              <a:rPr lang="zh-CN" altLang="en-US">
                <a:sym typeface="微软雅黑" panose="020B0503020204020204" charset="-122"/>
              </a:rPr>
              <a:t> C </a:t>
            </a:r>
            <a:r>
              <a:rPr lang="en-US" altLang="zh-CN">
                <a:sym typeface="微软雅黑" panose="020B0503020204020204" charset="-122"/>
              </a:rPr>
              <a:t>×</a:t>
            </a:r>
            <a:r>
              <a:rPr lang="zh-CN" altLang="en-US">
                <a:sym typeface="微软雅黑" panose="020B0503020204020204" charset="-122"/>
              </a:rPr>
              <a:t> C ) = 27 C </a:t>
            </a:r>
            <a:r>
              <a:rPr lang="zh-CN" altLang="en-US" baseline="30000">
                <a:sym typeface="微软雅黑" panose="020B0503020204020204" charset="-122"/>
              </a:rPr>
              <a:t>2</a:t>
            </a:r>
            <a:r>
              <a:rPr lang="zh-CN" altLang="en-US">
                <a:sym typeface="微软雅黑" panose="020B0503020204020204" charset="-122"/>
              </a:rPr>
              <a:t> </a:t>
            </a:r>
          </a:p>
          <a:p>
            <a:r>
              <a:rPr lang="zh-CN" altLang="en-US">
                <a:sym typeface="微软雅黑" panose="020B0503020204020204" charset="-122"/>
              </a:rPr>
              <a:t>7 * 7卷积的参数数量为 7</a:t>
            </a:r>
            <a:r>
              <a:rPr lang="en-US" altLang="zh-CN">
                <a:sym typeface="微软雅黑" panose="020B0503020204020204" charset="-122"/>
              </a:rPr>
              <a:t>×</a:t>
            </a:r>
            <a:r>
              <a:rPr lang="zh-CN" altLang="en-US">
                <a:sym typeface="微软雅黑" panose="020B0503020204020204" charset="-122"/>
              </a:rPr>
              <a:t> 7</a:t>
            </a:r>
            <a:r>
              <a:rPr lang="en-US" altLang="zh-CN">
                <a:sym typeface="微软雅黑" panose="020B0503020204020204" charset="-122"/>
              </a:rPr>
              <a:t>×</a:t>
            </a:r>
            <a:r>
              <a:rPr lang="zh-CN" altLang="en-US">
                <a:sym typeface="微软雅黑" panose="020B0503020204020204" charset="-122"/>
              </a:rPr>
              <a:t>C</a:t>
            </a:r>
            <a:r>
              <a:rPr lang="en-US" altLang="zh-CN">
                <a:sym typeface="微软雅黑" panose="020B0503020204020204" charset="-122"/>
              </a:rPr>
              <a:t>×</a:t>
            </a:r>
            <a:r>
              <a:rPr lang="zh-CN" altLang="en-US">
                <a:sym typeface="微软雅黑" panose="020B0503020204020204" charset="-122"/>
              </a:rPr>
              <a:t> C = 49 C</a:t>
            </a:r>
            <a:r>
              <a:rPr lang="zh-CN" altLang="en-US" baseline="30000">
                <a:sym typeface="微软雅黑" panose="020B0503020204020204" charset="-122"/>
              </a:rPr>
              <a:t> 2 </a:t>
            </a:r>
            <a:endParaRPr lang="zh-CN" altLang="en-US">
              <a:sym typeface="微软雅黑" panose="020B0503020204020204" charset="-122"/>
            </a:endParaRPr>
          </a:p>
          <a:p>
            <a:r>
              <a:rPr lang="en-US" altLang="zh-CN">
                <a:sym typeface="微软雅黑" panose="020B0503020204020204" charset="-122"/>
              </a:rPr>
              <a:t>1×1</a:t>
            </a:r>
            <a:r>
              <a:rPr lang="zh-CN" altLang="en-US">
                <a:sym typeface="微软雅黑" panose="020B0503020204020204" charset="-122"/>
              </a:rPr>
              <a:t>卷积核扩充通道数</a:t>
            </a:r>
          </a:p>
        </p:txBody>
      </p:sp>
      <p:pic>
        <p:nvPicPr>
          <p:cNvPr id="101" name="图片 10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597015" y="617855"/>
            <a:ext cx="4584065" cy="2852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</a:rPr>
              <a:t>GoogLeNet</a:t>
            </a:r>
          </a:p>
        </p:txBody>
      </p:sp>
      <p:pic>
        <p:nvPicPr>
          <p:cNvPr id="6" name="图片 5" descr="20190801104027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4255135"/>
            <a:ext cx="9729470" cy="1988820"/>
          </a:xfrm>
          <a:prstGeom prst="rect">
            <a:avLst/>
          </a:prstGeom>
        </p:spPr>
      </p:pic>
      <p:pic>
        <p:nvPicPr>
          <p:cNvPr id="7" name="图片 6" descr="201908011039175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80" y="635635"/>
            <a:ext cx="4157345" cy="3599815"/>
          </a:xfrm>
          <a:prstGeom prst="rect">
            <a:avLst/>
          </a:prstGeom>
        </p:spPr>
      </p:pic>
      <p:pic>
        <p:nvPicPr>
          <p:cNvPr id="8" name="图片 7" descr="201705160010422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2600"/>
            <a:ext cx="4509770" cy="23533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07475" y="1224915"/>
            <a:ext cx="32550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微软雅黑" panose="020B0503020204020204" charset="-122"/>
              </a:rPr>
              <a:t>ILSVRC 2014年比赛的冠军</a:t>
            </a:r>
          </a:p>
          <a:p>
            <a:r>
              <a:rPr lang="en-US" altLang="zh-CN">
                <a:sym typeface="微软雅黑" panose="020B0503020204020204" charset="-122"/>
              </a:rPr>
              <a:t>22</a:t>
            </a:r>
            <a:r>
              <a:rPr lang="zh-CN" altLang="en-US">
                <a:sym typeface="微软雅黑" panose="020B0503020204020204" charset="-122"/>
              </a:rPr>
              <a:t>层</a:t>
            </a:r>
          </a:p>
          <a:p>
            <a:r>
              <a:rPr lang="zh-CN" altLang="en-US">
                <a:sym typeface="微软雅黑" panose="020B0503020204020204" charset="-122"/>
              </a:rPr>
              <a:t>同一层使用不同卷积核</a:t>
            </a:r>
          </a:p>
          <a:p>
            <a:r>
              <a:rPr lang="zh-CN" altLang="en-US">
                <a:sym typeface="微软雅黑" panose="020B0503020204020204" charset="-122"/>
              </a:rPr>
              <a:t>相同</a:t>
            </a:r>
            <a:r>
              <a:rPr lang="en-US" altLang="zh-CN">
                <a:sym typeface="微软雅黑" panose="020B0503020204020204" charset="-122"/>
              </a:rPr>
              <a:t>size</a:t>
            </a:r>
            <a:r>
              <a:rPr lang="zh-CN" altLang="en-US">
                <a:sym typeface="微软雅黑" panose="020B0503020204020204" charset="-122"/>
              </a:rPr>
              <a:t>图像拼接</a:t>
            </a:r>
          </a:p>
          <a:p>
            <a:r>
              <a:rPr lang="zh-CN" altLang="en-US">
                <a:sym typeface="微软雅黑" panose="020B0503020204020204" charset="-122"/>
              </a:rPr>
              <a:t>模块堆叠思想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</a:rPr>
              <a:t>ResNet</a:t>
            </a:r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145" y="365125"/>
            <a:ext cx="4648200" cy="26479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425" y="1162050"/>
            <a:ext cx="60610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网络的层数越深，越有可能获得更好的泛化能力。但是当模型加深以后，网络变得越来越难训练，这主要是由于梯度弥散现象造成的。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5740" y="2908935"/>
            <a:ext cx="7022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深层神经网络添加一种</a:t>
            </a:r>
            <a:r>
              <a:rPr lang="zh-CN" altLang="en-US" sz="2400">
                <a:solidFill>
                  <a:srgbClr val="FF0000"/>
                </a:solidFill>
              </a:rPr>
              <a:t>回退</a:t>
            </a:r>
            <a:r>
              <a:rPr lang="zh-CN" altLang="en-US" sz="2400"/>
              <a:t>到浅层神经网络的机制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8280" y="2411730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解决办法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67970" y="3451860"/>
            <a:ext cx="843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做法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67970" y="3810000"/>
            <a:ext cx="6960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在输入和输出之间添加一条直接连接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455" y="3369310"/>
            <a:ext cx="3777615" cy="24847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15" y="4618990"/>
            <a:ext cx="2788920" cy="59499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/>
        </p:nvSpPr>
        <p:spPr>
          <a:xfrm>
            <a:off x="8775700" y="6244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FCE085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fld id="{7534A865-62F8-49ED-B59A-6D5B5569C9D2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13" name="内容占位符 12" descr="201907311448286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1163320"/>
            <a:ext cx="5379720" cy="1995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80175" y="1163320"/>
            <a:ext cx="2295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图像</a:t>
            </a:r>
            <a:r>
              <a:rPr lang="en-US" altLang="zh-CN"/>
              <a:t>size</a:t>
            </a:r>
            <a:r>
              <a:rPr lang="zh-CN" altLang="en-US"/>
              <a:t>相同</a:t>
            </a:r>
          </a:p>
          <a:p>
            <a:r>
              <a:rPr lang="en-US" altLang="zh-CN"/>
              <a:t>conv+relu</a:t>
            </a:r>
            <a:endParaRPr lang="zh-CN" altLang="en-US"/>
          </a:p>
          <a:p>
            <a:r>
              <a:rPr lang="zh-CN" altLang="en-US"/>
              <a:t>通道数相同</a:t>
            </a:r>
          </a:p>
        </p:txBody>
      </p:sp>
      <p:pic>
        <p:nvPicPr>
          <p:cNvPr id="7" name="图片 6" descr="20180114185759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" y="3158490"/>
            <a:ext cx="2874010" cy="2995930"/>
          </a:xfrm>
          <a:prstGeom prst="rect">
            <a:avLst/>
          </a:prstGeom>
        </p:spPr>
      </p:pic>
      <p:pic>
        <p:nvPicPr>
          <p:cNvPr id="8" name="图片 7" descr="201801142054446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15" y="3061335"/>
            <a:ext cx="8216265" cy="3547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00755" y="5030470"/>
            <a:ext cx="588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1*1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3250" y="229870"/>
            <a:ext cx="3168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ResNet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6285" y="6332220"/>
            <a:ext cx="18980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虚线：通道数改变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662235" y="365125"/>
            <a:ext cx="9561417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A5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sz="2665">
                <a:solidFill>
                  <a:schemeClr val="tx1"/>
                </a:solidFill>
              </a:rPr>
              <a:t>DenseNet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37225" y="1915795"/>
            <a:ext cx="455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中间的一层都有和前面每一层接触的机会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37225" y="1028700"/>
            <a:ext cx="6521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层与层之间是拼接操作，图像</a:t>
            </a:r>
            <a:r>
              <a:rPr lang="en-US" altLang="zh-CN"/>
              <a:t>size</a:t>
            </a:r>
            <a:r>
              <a:rPr lang="zh-CN" altLang="en-US"/>
              <a:t>相同，通道数可以不同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37225" y="34016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旁路加强了特征的重用</a:t>
            </a:r>
          </a:p>
        </p:txBody>
      </p:sp>
      <p:pic>
        <p:nvPicPr>
          <p:cNvPr id="13" name="图片 12" descr="201901012107147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5" y="1139825"/>
            <a:ext cx="3733165" cy="1742440"/>
          </a:xfrm>
          <a:prstGeom prst="rect">
            <a:avLst/>
          </a:prstGeom>
        </p:spPr>
      </p:pic>
      <p:pic>
        <p:nvPicPr>
          <p:cNvPr id="14" name="图片 13" descr="20190101210816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2993390"/>
            <a:ext cx="4882515" cy="1098550"/>
          </a:xfrm>
          <a:prstGeom prst="rect">
            <a:avLst/>
          </a:prstGeom>
        </p:spPr>
      </p:pic>
      <p:pic>
        <p:nvPicPr>
          <p:cNvPr id="16" name="图片 15" descr="201901012108384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" y="4353560"/>
            <a:ext cx="5644515" cy="1443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输入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085" y="1405890"/>
            <a:ext cx="4318000" cy="2952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20715" y="2152650"/>
            <a:ext cx="46037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每张图片28行28列，按行拼接，成为1行784列。图片的每个灰度值。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20715" y="1737360"/>
            <a:ext cx="4264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灰度图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26760" y="3064510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彩色图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26760" y="3552825"/>
            <a:ext cx="484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将每张图片的</a:t>
            </a:r>
            <a:r>
              <a:rPr lang="en-US" altLang="zh-CN"/>
              <a:t>RGB</a:t>
            </a:r>
            <a:r>
              <a:rPr lang="zh-CN" altLang="en-US"/>
              <a:t>三个通道输入网络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/>
        </p:nvSpPr>
        <p:spPr>
          <a:xfrm>
            <a:off x="661318" y="6244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rgbClr val="FCE085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fld id="{D1F62234-683F-47C9-BCEF-192DAEB2F14B}" type="datetime3">
              <a:rPr lang="zh-CN" altLang="en-US" smtClean="0"/>
              <a:t>2021年12月7日星期二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/>
        </p:nvSpPr>
        <p:spPr>
          <a:xfrm>
            <a:off x="8775700" y="6244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FCE085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fld id="{7534A865-62F8-49ED-B59A-6D5B5569C9D2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7" name="图片 6" descr="20190101210946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901700"/>
            <a:ext cx="4565015" cy="1539240"/>
          </a:xfrm>
          <a:prstGeom prst="rect">
            <a:avLst/>
          </a:prstGeom>
        </p:spPr>
      </p:pic>
      <p:pic>
        <p:nvPicPr>
          <p:cNvPr id="8" name="图片 7" descr="20190101211024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3239135"/>
            <a:ext cx="6932930" cy="3369945"/>
          </a:xfrm>
          <a:prstGeom prst="rect">
            <a:avLst/>
          </a:prstGeom>
        </p:spPr>
      </p:pic>
      <p:pic>
        <p:nvPicPr>
          <p:cNvPr id="9" name="图片 8" descr="20190101210901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1141095"/>
            <a:ext cx="6295390" cy="1859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88835" y="3000375"/>
            <a:ext cx="5414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各层卷积后输出</a:t>
            </a:r>
            <a:r>
              <a:rPr lang="en-US" altLang="zh-CN"/>
              <a:t>k</a:t>
            </a:r>
            <a:r>
              <a:rPr lang="zh-CN" altLang="en-US"/>
              <a:t>个特征</a:t>
            </a:r>
          </a:p>
          <a:p>
            <a:r>
              <a:rPr lang="zh-CN" altLang="en-US"/>
              <a:t>通过</a:t>
            </a:r>
            <a:r>
              <a:rPr lang="en-US" altLang="zh-CN"/>
              <a:t>1*1</a:t>
            </a:r>
            <a:r>
              <a:rPr lang="zh-CN" altLang="en-US"/>
              <a:t>减少通道数</a:t>
            </a:r>
          </a:p>
          <a:p>
            <a:r>
              <a:rPr lang="en-US" altLang="zh-CN"/>
              <a:t>Transition Layer</a:t>
            </a:r>
            <a:r>
              <a:rPr lang="zh-CN" altLang="en-US"/>
              <a:t>调整后一个</a:t>
            </a:r>
            <a:r>
              <a:rPr lang="en-US" altLang="zh-CN"/>
              <a:t>DenseBlock</a:t>
            </a:r>
            <a:r>
              <a:rPr lang="zh-CN" altLang="en-US"/>
              <a:t>的输入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4625" y="229870"/>
            <a:ext cx="3229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DenseNet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201901012111085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" y="1412875"/>
            <a:ext cx="6656705" cy="34309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13650" y="3215640"/>
            <a:ext cx="31489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缓解了gradient vanishing和model degradation的问题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13650" y="1772285"/>
            <a:ext cx="43427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网络窄</a:t>
            </a:r>
            <a:r>
              <a:rPr lang="en-US" altLang="zh-CN"/>
              <a:t>:</a:t>
            </a:r>
            <a:r>
              <a:rPr lang="zh-CN" altLang="en-US"/>
              <a:t>在dense block中每个卷积层的输出feature map的数量都很小（小于100）</a:t>
            </a:r>
          </a:p>
          <a:p>
            <a:r>
              <a:rPr lang="zh-CN" altLang="en-US"/>
              <a:t>每层可以从损失函数和原始输入直接得到梯度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7205" y="290195"/>
            <a:ext cx="6111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DenseNet</a:t>
            </a:r>
            <a:r>
              <a:rPr lang="zh-CN" altLang="en-US"/>
              <a:t>与</a:t>
            </a:r>
            <a:r>
              <a:rPr lang="en-US" altLang="zh-CN"/>
              <a:t>ResNet</a:t>
            </a:r>
            <a:r>
              <a:rPr lang="zh-CN" altLang="en-US"/>
              <a:t>对比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200312130235703"/>
          <p:cNvPicPr>
            <a:picLocks noChangeAspect="1"/>
          </p:cNvPicPr>
          <p:nvPr/>
        </p:nvPicPr>
        <p:blipFill>
          <a:blip r:embed="rId2"/>
          <a:srcRect r="247" b="11952"/>
          <a:stretch>
            <a:fillRect/>
          </a:stretch>
        </p:blipFill>
        <p:spPr>
          <a:xfrm>
            <a:off x="5572760" y="779780"/>
            <a:ext cx="3922395" cy="2176780"/>
          </a:xfrm>
          <a:prstGeom prst="rect">
            <a:avLst/>
          </a:prstGeom>
        </p:spPr>
      </p:pic>
      <p:pic>
        <p:nvPicPr>
          <p:cNvPr id="5" name="图片 4" descr="src=http---5b0988e595225.cdn.sohucs.com-images-20180225-4fe2323d4434461ab5442a45cccb3e25.jpeg&amp;refer=http---5b0988e595225.cdn.sohu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788035"/>
            <a:ext cx="3867150" cy="2168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18260" y="3213735"/>
            <a:ext cx="21831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神经网络结构图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85230" y="3210560"/>
            <a:ext cx="2312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单个神经元细胞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9090" y="3808095"/>
            <a:ext cx="8258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输入和输出：神经元可以接受其它神经元的信息，也可以发送信息给其它神经元</a:t>
            </a:r>
          </a:p>
          <a:p>
            <a:r>
              <a:rPr lang="zh-CN" altLang="en-US"/>
              <a:t>两种输出状态：一个神经元可被视为一种只有两种状态的细胞，兴奋或抑制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9090" y="220980"/>
            <a:ext cx="4693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神经网络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55" y="4744085"/>
            <a:ext cx="3705225" cy="1781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74310" y="4845050"/>
            <a:ext cx="4519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受生物神经元启发，建立的感知机模型</a:t>
            </a:r>
          </a:p>
          <a:p>
            <a:endParaRPr lang="zh-CN" altLang="en-US"/>
          </a:p>
          <a:p>
            <a:r>
              <a:rPr lang="zh-CN" altLang="en-US"/>
              <a:t>一个神经元有多个输入，每个输入信号比重不一样，两个输出状态：兴奋和抑制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45795" y="305435"/>
            <a:ext cx="3450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神经网络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20920" y="1290320"/>
            <a:ext cx="649033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ω：每个输入给他一个权值，信息的重要程度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b </a:t>
            </a:r>
            <a:r>
              <a:rPr lang="zh-CN" altLang="en-US" sz="2000" dirty="0">
                <a:sym typeface="+mn-ea"/>
              </a:rPr>
              <a:t>：偏置，决定产生正负激励的难易程度</a:t>
            </a:r>
            <a:endParaRPr lang="zh-CN" altLang="en-US" sz="2000" dirty="0"/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激活函数：帮助网络去理解、学习非常复杂的非线性函数，输入产生怎样的响应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误差：期望输出与实际输出之间的差值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4197350"/>
            <a:ext cx="3227070" cy="2486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5" y="1485900"/>
            <a:ext cx="3819525" cy="2343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30070" y="3829050"/>
            <a:ext cx="2520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单个神经元模型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98,&quot;width&quot;:570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85,&quot;width&quot;:380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40,&quot;width&quot;:1060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10,&quot;width&quot;:104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WHOLESPTYPE" val="Shape_Sub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WHOLESPTYPE" val="Shape_Sub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WHOLESPTYPE" val="Shape_SubTitl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4539</Words>
  <Application>Microsoft Office PowerPoint</Application>
  <PresentationFormat>宽屏</PresentationFormat>
  <Paragraphs>495</Paragraphs>
  <Slides>71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华光隶书_CNKI</vt:lpstr>
      <vt:lpstr>微软雅黑</vt:lpstr>
      <vt:lpstr>Arial</vt:lpstr>
      <vt:lpstr>Calibri</vt:lpstr>
      <vt:lpstr>Cambria Math</vt:lpstr>
      <vt:lpstr>Times New Roman</vt:lpstr>
      <vt:lpstr>Office 主题</vt:lpstr>
      <vt:lpstr>Equation.KSEE3</vt:lpstr>
      <vt:lpstr>深度学习基础</vt:lpstr>
      <vt:lpstr>PowerPoint 演示文稿</vt:lpstr>
      <vt:lpstr>PowerPoint 演示文稿</vt:lpstr>
      <vt:lpstr>PowerPoint 演示文稿</vt:lpstr>
      <vt:lpstr>思考？</vt:lpstr>
      <vt:lpstr>PowerPoint 演示文稿</vt:lpstr>
      <vt:lpstr>输入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Mish激活函数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深度学习基础</dc:title>
  <dc:creator>Sguilin</dc:creator>
  <cp:lastModifiedBy>fmc</cp:lastModifiedBy>
  <cp:revision>40</cp:revision>
  <dcterms:created xsi:type="dcterms:W3CDTF">2021-10-18T14:52:00Z</dcterms:created>
  <dcterms:modified xsi:type="dcterms:W3CDTF">2021-12-07T16:28:59Z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21E3F9BE3AA446D78E776E014D9B6785</vt:lpwstr>
  </property>
  <property fmtid="{D5CDD505-2E9C-101B-9397-08002B2CF9AE}" pid="3" name="KSOProductBuildVer">
    <vt:lpwstr>2052-11.1.0.11045</vt:lpwstr>
  </property>
</Properties>
</file>